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390" r:id="rId2"/>
    <p:sldId id="397" r:id="rId3"/>
    <p:sldId id="258" r:id="rId4"/>
    <p:sldId id="266" r:id="rId5"/>
    <p:sldId id="401" r:id="rId6"/>
    <p:sldId id="399" r:id="rId7"/>
    <p:sldId id="300" r:id="rId8"/>
    <p:sldId id="400" r:id="rId9"/>
    <p:sldId id="402" r:id="rId10"/>
    <p:sldId id="269" r:id="rId11"/>
    <p:sldId id="392" r:id="rId12"/>
    <p:sldId id="270" r:id="rId13"/>
    <p:sldId id="268" r:id="rId14"/>
    <p:sldId id="304" r:id="rId15"/>
    <p:sldId id="403" r:id="rId16"/>
    <p:sldId id="275" r:id="rId17"/>
    <p:sldId id="299" r:id="rId18"/>
    <p:sldId id="276" r:id="rId19"/>
    <p:sldId id="404" r:id="rId20"/>
    <p:sldId id="279" r:id="rId21"/>
    <p:sldId id="289" r:id="rId22"/>
    <p:sldId id="281" r:id="rId23"/>
    <p:sldId id="307" r:id="rId24"/>
    <p:sldId id="405" r:id="rId25"/>
    <p:sldId id="317" r:id="rId26"/>
    <p:sldId id="319" r:id="rId27"/>
  </p:sldIdLst>
  <p:sldSz cx="9144000" cy="6858000" type="screen4x3"/>
  <p:notesSz cx="6858000" cy="9144000"/>
  <p:custDataLst>
    <p:tags r:id="rId29"/>
  </p:custDataLst>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0000"/>
    <a:srgbClr val="CC0099"/>
    <a:srgbClr val="800000"/>
    <a:srgbClr val="4B0096"/>
    <a:srgbClr val="0066FF"/>
    <a:srgbClr val="CC3300"/>
    <a:srgbClr val="FFFF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9" d="100"/>
          <a:sy n="109" d="100"/>
        </p:scale>
        <p:origin x="1674" y="108"/>
      </p:cViewPr>
      <p:guideLst>
        <p:guide orient="horz" pos="2160"/>
        <p:guide pos="2920"/>
      </p:guideLst>
    </p:cSldViewPr>
  </p:slideViewPr>
  <p:notesTextViewPr>
    <p:cViewPr>
      <p:scale>
        <a:sx n="100" d="100"/>
        <a:sy n="100" d="100"/>
      </p:scale>
      <p:origin x="0" y="0"/>
    </p:cViewPr>
  </p:notesTextViewPr>
  <p:sorterViewPr showFormatting="0">
    <p:cViewPr>
      <p:scale>
        <a:sx n="66" d="100"/>
        <a:sy n="66" d="100"/>
      </p:scale>
      <p:origin x="0" y="48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B3C53-4744-4B15-B4C5-8C1D4F6E101A}" type="datetimeFigureOut">
              <a:rPr lang="vi-VN" smtClean="0"/>
              <a:t>24/02/2023</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61F0E1-B6E4-4048-80D6-B5DE41480DD4}" type="slidenum">
              <a:rPr lang="vi-VN" smtClean="0"/>
              <a:t>‹#›</a:t>
            </a:fld>
            <a:endParaRPr lang="vi-VN"/>
          </a:p>
        </p:txBody>
      </p:sp>
    </p:spTree>
    <p:extLst>
      <p:ext uri="{BB962C8B-B14F-4D97-AF65-F5344CB8AC3E}">
        <p14:creationId xmlns:p14="http://schemas.microsoft.com/office/powerpoint/2010/main" val="691887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36000"/>
            <a:lum/>
          </a:blip>
          <a:srcRect/>
          <a:stretch>
            <a:fillRect l="-6000" r="-6000"/>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 Target="slide26.xml"/><Relationship Id="rId1" Type="http://schemas.openxmlformats.org/officeDocument/2006/relationships/slideLayout" Target="../slideLayouts/slideLayout2.xml"/><Relationship Id="rId4" Type="http://schemas.openxmlformats.org/officeDocument/2006/relationships/image" Target="../media/image44.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1412776"/>
            <a:ext cx="6768752" cy="2880320"/>
          </a:xfr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vi-VN" b="1" u="sng" dirty="0">
                <a:solidFill>
                  <a:srgbClr val="FF0000"/>
                </a:solidFill>
                <a:latin typeface="Times New Roman" panose="02020603050405020304" pitchFamily="18" charset="0"/>
                <a:cs typeface="Times New Roman" panose="02020603050405020304" pitchFamily="18" charset="0"/>
              </a:rPr>
              <a:t>Bài 42</a:t>
            </a:r>
            <a:r>
              <a:rPr lang="vi-VN" b="1" dirty="0">
                <a:solidFill>
                  <a:srgbClr val="FF0000"/>
                </a:solidFill>
                <a:latin typeface="Times New Roman" panose="02020603050405020304" pitchFamily="18" charset="0"/>
                <a:cs typeface="Times New Roman" panose="02020603050405020304" pitchFamily="18" charset="0"/>
              </a:rPr>
              <a:t>:</a:t>
            </a:r>
            <a:r>
              <a:rPr lang="en-US" b="1" dirty="0">
                <a:solidFill>
                  <a:srgbClr val="FF0000"/>
                </a:solidFill>
                <a:latin typeface="Times New Roman" panose="02020603050405020304" pitchFamily="18" charset="0"/>
                <a:cs typeface="Times New Roman" panose="02020603050405020304" pitchFamily="18" charset="0"/>
              </a:rPr>
              <a:t/>
            </a:r>
            <a:br>
              <a:rPr lang="en-US" b="1" dirty="0">
                <a:solidFill>
                  <a:srgbClr val="FF0000"/>
                </a:solidFill>
                <a:latin typeface="Times New Roman" panose="02020603050405020304" pitchFamily="18" charset="0"/>
                <a:cs typeface="Times New Roman" panose="02020603050405020304" pitchFamily="18" charset="0"/>
              </a:rPr>
            </a:br>
            <a:r>
              <a:rPr lang="vi-VN" b="1" dirty="0">
                <a:solidFill>
                  <a:srgbClr val="FF0000"/>
                </a:solidFill>
                <a:latin typeface="Times New Roman" panose="02020603050405020304" pitchFamily="18" charset="0"/>
                <a:cs typeface="Times New Roman" panose="02020603050405020304" pitchFamily="18" charset="0"/>
              </a:rPr>
              <a:t> ẢNH HƯỞNG CỦA </a:t>
            </a:r>
            <a:r>
              <a:rPr lang="en-US" b="1" dirty="0">
                <a:solidFill>
                  <a:srgbClr val="FF0000"/>
                </a:solidFill>
                <a:latin typeface="Times New Roman" panose="02020603050405020304" pitchFamily="18" charset="0"/>
                <a:cs typeface="Times New Roman" panose="02020603050405020304" pitchFamily="18" charset="0"/>
              </a:rPr>
              <a:t/>
            </a:r>
            <a:br>
              <a:rPr lang="en-US" b="1" dirty="0">
                <a:solidFill>
                  <a:srgbClr val="FF0000"/>
                </a:solidFill>
                <a:latin typeface="Times New Roman" panose="02020603050405020304" pitchFamily="18" charset="0"/>
                <a:cs typeface="Times New Roman" panose="02020603050405020304" pitchFamily="18" charset="0"/>
              </a:rPr>
            </a:br>
            <a:r>
              <a:rPr lang="vi-VN" b="1" dirty="0">
                <a:solidFill>
                  <a:srgbClr val="FF0000"/>
                </a:solidFill>
                <a:latin typeface="Times New Roman" panose="02020603050405020304" pitchFamily="18" charset="0"/>
                <a:cs typeface="Times New Roman" panose="02020603050405020304" pitchFamily="18" charset="0"/>
              </a:rPr>
              <a:t>ÁNH SÁNG LÊN </a:t>
            </a:r>
            <a:br>
              <a:rPr lang="vi-VN" b="1" dirty="0">
                <a:solidFill>
                  <a:srgbClr val="FF0000"/>
                </a:solidFill>
                <a:latin typeface="Times New Roman" panose="02020603050405020304" pitchFamily="18" charset="0"/>
                <a:cs typeface="Times New Roman" panose="02020603050405020304" pitchFamily="18" charset="0"/>
              </a:rPr>
            </a:br>
            <a:r>
              <a:rPr lang="vi-VN" b="1" dirty="0">
                <a:solidFill>
                  <a:srgbClr val="FF0000"/>
                </a:solidFill>
                <a:latin typeface="Times New Roman" panose="02020603050405020304" pitchFamily="18" charset="0"/>
                <a:cs typeface="Times New Roman" panose="02020603050405020304" pitchFamily="18" charset="0"/>
              </a:rPr>
              <a:t>ĐỜI SỐNG SINH </a:t>
            </a:r>
            <a:r>
              <a:rPr lang="vi-VN" b="1" dirty="0" smtClean="0">
                <a:solidFill>
                  <a:srgbClr val="FF0000"/>
                </a:solidFill>
                <a:latin typeface="Times New Roman" panose="02020603050405020304" pitchFamily="18" charset="0"/>
                <a:cs typeface="Times New Roman" panose="02020603050405020304" pitchFamily="18" charset="0"/>
              </a:rPr>
              <a:t>VẬT</a:t>
            </a:r>
            <a:endParaRPr lang="en-US" dirty="0"/>
          </a:p>
        </p:txBody>
      </p:sp>
    </p:spTree>
    <p:extLst>
      <p:ext uri="{BB962C8B-B14F-4D97-AF65-F5344CB8AC3E}">
        <p14:creationId xmlns:p14="http://schemas.microsoft.com/office/powerpoint/2010/main" val="2552545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3"/>
          <p:cNvSpPr txBox="1"/>
          <p:nvPr/>
        </p:nvSpPr>
        <p:spPr>
          <a:xfrm>
            <a:off x="-33337" y="-73025"/>
            <a:ext cx="2014537" cy="457200"/>
          </a:xfrm>
          <a:prstGeom prst="rect">
            <a:avLst/>
          </a:prstGeom>
          <a:noFill/>
          <a:ln w="9525">
            <a:noFill/>
          </a:ln>
        </p:spPr>
        <p:txBody>
          <a:bodyPr wrap="none">
            <a:spAutoFit/>
          </a:bodyPr>
          <a:lstStyle/>
          <a:p>
            <a:pPr algn="ctr"/>
            <a:r>
              <a:rPr sz="2400" b="1" u="sng" dirty="0">
                <a:solidFill>
                  <a:schemeClr val="tx2"/>
                </a:solidFill>
                <a:latin typeface="Arial" panose="020B0604020202020204" pitchFamily="34" charset="0"/>
              </a:rPr>
              <a:t>Cây ưa sáng</a:t>
            </a:r>
            <a:endParaRPr sz="2400" b="1" dirty="0">
              <a:solidFill>
                <a:schemeClr val="tx2"/>
              </a:solidFill>
              <a:latin typeface="Arial" panose="020B0604020202020204" pitchFamily="34" charset="0"/>
            </a:endParaRPr>
          </a:p>
        </p:txBody>
      </p:sp>
      <p:grpSp>
        <p:nvGrpSpPr>
          <p:cNvPr id="3" name="Group 20"/>
          <p:cNvGrpSpPr/>
          <p:nvPr/>
        </p:nvGrpSpPr>
        <p:grpSpPr>
          <a:xfrm>
            <a:off x="4419600" y="533400"/>
            <a:ext cx="4419600" cy="3048000"/>
            <a:chOff x="2784" y="336"/>
            <a:chExt cx="2736" cy="1920"/>
          </a:xfrm>
        </p:grpSpPr>
        <p:pic>
          <p:nvPicPr>
            <p:cNvPr id="16395" name="Picture 10" descr="ngô - ưa sáng"/>
            <p:cNvPicPr>
              <a:picLocks noChangeAspect="1"/>
            </p:cNvPicPr>
            <p:nvPr/>
          </p:nvPicPr>
          <p:blipFill>
            <a:blip r:embed="rId2"/>
            <a:stretch>
              <a:fillRect/>
            </a:stretch>
          </p:blipFill>
          <p:spPr>
            <a:xfrm>
              <a:off x="2784" y="336"/>
              <a:ext cx="2736" cy="1920"/>
            </a:xfrm>
            <a:prstGeom prst="rect">
              <a:avLst/>
            </a:prstGeom>
            <a:noFill/>
            <a:ln w="9525" cap="flat" cmpd="sng">
              <a:solidFill>
                <a:srgbClr val="FF0000"/>
              </a:solidFill>
              <a:prstDash val="solid"/>
              <a:miter/>
              <a:headEnd type="none" w="med" len="med"/>
              <a:tailEnd type="none" w="med" len="med"/>
            </a:ln>
          </p:spPr>
        </p:pic>
        <p:sp>
          <p:nvSpPr>
            <p:cNvPr id="16396" name="Text Box 16"/>
            <p:cNvSpPr txBox="1"/>
            <p:nvPr/>
          </p:nvSpPr>
          <p:spPr>
            <a:xfrm>
              <a:off x="2784" y="1968"/>
              <a:ext cx="960" cy="250"/>
            </a:xfrm>
            <a:prstGeom prst="rect">
              <a:avLst/>
            </a:prstGeom>
            <a:solidFill>
              <a:srgbClr val="FFFF99"/>
            </a:solidFill>
            <a:ln w="9525">
              <a:noFill/>
            </a:ln>
          </p:spPr>
          <p:txBody>
            <a:bodyPr>
              <a:spAutoFit/>
            </a:bodyPr>
            <a:lstStyle/>
            <a:p>
              <a:pPr>
                <a:spcBef>
                  <a:spcPct val="50000"/>
                </a:spcBef>
              </a:pPr>
              <a:r>
                <a:rPr sz="2000" b="1" dirty="0">
                  <a:solidFill>
                    <a:schemeClr val="tx2"/>
                  </a:solidFill>
                  <a:latin typeface="Arial" panose="020B0604020202020204" pitchFamily="34" charset="0"/>
                </a:rPr>
                <a:t>Cây ngô</a:t>
              </a:r>
            </a:p>
          </p:txBody>
        </p:sp>
      </p:grpSp>
      <p:grpSp>
        <p:nvGrpSpPr>
          <p:cNvPr id="4" name="Group 21"/>
          <p:cNvGrpSpPr/>
          <p:nvPr/>
        </p:nvGrpSpPr>
        <p:grpSpPr>
          <a:xfrm>
            <a:off x="76200" y="3663950"/>
            <a:ext cx="4038600" cy="3041650"/>
            <a:chOff x="48" y="2308"/>
            <a:chExt cx="2544" cy="1916"/>
          </a:xfrm>
        </p:grpSpPr>
        <p:pic>
          <p:nvPicPr>
            <p:cNvPr id="16393" name="Picture 12" descr="vuon thanh long"/>
            <p:cNvPicPr>
              <a:picLocks noChangeAspect="1"/>
            </p:cNvPicPr>
            <p:nvPr/>
          </p:nvPicPr>
          <p:blipFill>
            <a:blip r:embed="rId3"/>
            <a:stretch>
              <a:fillRect/>
            </a:stretch>
          </p:blipFill>
          <p:spPr>
            <a:xfrm>
              <a:off x="48" y="2308"/>
              <a:ext cx="2544" cy="1916"/>
            </a:xfrm>
            <a:prstGeom prst="rect">
              <a:avLst/>
            </a:prstGeom>
            <a:noFill/>
            <a:ln w="9525" cap="flat" cmpd="sng">
              <a:solidFill>
                <a:srgbClr val="FF0000"/>
              </a:solidFill>
              <a:prstDash val="solid"/>
              <a:miter/>
              <a:headEnd type="none" w="med" len="med"/>
              <a:tailEnd type="none" w="med" len="med"/>
            </a:ln>
          </p:spPr>
        </p:pic>
        <p:sp>
          <p:nvSpPr>
            <p:cNvPr id="16394" name="Text Box 17"/>
            <p:cNvSpPr txBox="1"/>
            <p:nvPr/>
          </p:nvSpPr>
          <p:spPr>
            <a:xfrm>
              <a:off x="1056" y="3974"/>
              <a:ext cx="1488" cy="250"/>
            </a:xfrm>
            <a:prstGeom prst="rect">
              <a:avLst/>
            </a:prstGeom>
            <a:solidFill>
              <a:srgbClr val="FFFF99"/>
            </a:solidFill>
            <a:ln w="9525">
              <a:noFill/>
            </a:ln>
          </p:spPr>
          <p:txBody>
            <a:bodyPr>
              <a:spAutoFit/>
            </a:bodyPr>
            <a:lstStyle/>
            <a:p>
              <a:pPr>
                <a:spcBef>
                  <a:spcPct val="50000"/>
                </a:spcBef>
              </a:pPr>
              <a:r>
                <a:rPr sz="2000" b="1" dirty="0">
                  <a:solidFill>
                    <a:schemeClr val="tx2"/>
                  </a:solidFill>
                  <a:latin typeface="Arial" panose="020B0604020202020204" pitchFamily="34" charset="0"/>
                </a:rPr>
                <a:t>Cây thanh long</a:t>
              </a:r>
              <a:r>
                <a:rPr sz="2000" b="1" u="sng" dirty="0">
                  <a:solidFill>
                    <a:schemeClr val="tx2"/>
                  </a:solidFill>
                  <a:latin typeface="Arial" panose="020B0604020202020204" pitchFamily="34" charset="0"/>
                </a:rPr>
                <a:t>.</a:t>
              </a:r>
            </a:p>
          </p:txBody>
        </p:sp>
      </p:grpSp>
      <p:grpSp>
        <p:nvGrpSpPr>
          <p:cNvPr id="5" name="Group 22"/>
          <p:cNvGrpSpPr/>
          <p:nvPr/>
        </p:nvGrpSpPr>
        <p:grpSpPr>
          <a:xfrm>
            <a:off x="4419600" y="3702050"/>
            <a:ext cx="4419600" cy="3048000"/>
            <a:chOff x="2784" y="2332"/>
            <a:chExt cx="2736" cy="1920"/>
          </a:xfrm>
        </p:grpSpPr>
        <p:pic>
          <p:nvPicPr>
            <p:cNvPr id="16391" name="Picture 11" descr="dâu xanh"/>
            <p:cNvPicPr>
              <a:picLocks noChangeAspect="1"/>
            </p:cNvPicPr>
            <p:nvPr/>
          </p:nvPicPr>
          <p:blipFill>
            <a:blip r:embed="rId4"/>
            <a:stretch>
              <a:fillRect/>
            </a:stretch>
          </p:blipFill>
          <p:spPr>
            <a:xfrm>
              <a:off x="2784" y="2332"/>
              <a:ext cx="2736" cy="1920"/>
            </a:xfrm>
            <a:prstGeom prst="rect">
              <a:avLst/>
            </a:prstGeom>
            <a:noFill/>
            <a:ln w="9525" cap="flat" cmpd="sng">
              <a:solidFill>
                <a:srgbClr val="FF0000"/>
              </a:solidFill>
              <a:prstDash val="solid"/>
              <a:miter/>
              <a:headEnd type="none" w="med" len="med"/>
              <a:tailEnd type="none" w="med" len="med"/>
            </a:ln>
          </p:spPr>
        </p:pic>
        <p:sp>
          <p:nvSpPr>
            <p:cNvPr id="16392" name="Text Box 18"/>
            <p:cNvSpPr txBox="1"/>
            <p:nvPr/>
          </p:nvSpPr>
          <p:spPr>
            <a:xfrm>
              <a:off x="2784" y="2352"/>
              <a:ext cx="1344" cy="250"/>
            </a:xfrm>
            <a:prstGeom prst="rect">
              <a:avLst/>
            </a:prstGeom>
            <a:solidFill>
              <a:srgbClr val="FFFF99"/>
            </a:solidFill>
            <a:ln w="9525">
              <a:noFill/>
            </a:ln>
          </p:spPr>
          <p:txBody>
            <a:bodyPr>
              <a:spAutoFit/>
            </a:bodyPr>
            <a:lstStyle/>
            <a:p>
              <a:pPr>
                <a:spcBef>
                  <a:spcPct val="50000"/>
                </a:spcBef>
              </a:pPr>
              <a:r>
                <a:rPr sz="2000" b="1" dirty="0">
                  <a:solidFill>
                    <a:schemeClr val="tx2"/>
                  </a:solidFill>
                  <a:latin typeface="Arial" panose="020B0604020202020204" pitchFamily="34" charset="0"/>
                </a:rPr>
                <a:t>Cây đậu xanh</a:t>
              </a:r>
            </a:p>
          </p:txBody>
        </p:sp>
      </p:grpSp>
      <p:sp>
        <p:nvSpPr>
          <p:cNvPr id="15" name="Rectangle 6"/>
          <p:cNvSpPr>
            <a:spLocks noChangeArrowheads="1"/>
          </p:cNvSpPr>
          <p:nvPr/>
        </p:nvSpPr>
        <p:spPr bwMode="auto">
          <a:xfrm>
            <a:off x="211832" y="674688"/>
            <a:ext cx="4207768" cy="2062103"/>
          </a:xfrm>
          <a:prstGeom prst="rect">
            <a:avLst/>
          </a:prstGeom>
          <a:solidFill>
            <a:srgbClr val="FFFFCC"/>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Nhóm</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cây</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ưa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sáng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gồm</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những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cây</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sống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nơi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quang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đãng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ánh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sáng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nhiều</a:t>
            </a:r>
            <a:endParaRPr lang="en-US" altLang="en-US"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ot%20dep">
            <a:extLst>
              <a:ext uri="{FF2B5EF4-FFF2-40B4-BE49-F238E27FC236}">
                <a16:creationId xmlns:a16="http://schemas.microsoft.com/office/drawing/2014/main" id="{756389C0-042F-4456-8965-F85CCE57C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95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5" descr="156438282_6ca1cebbac">
            <a:extLst>
              <a:ext uri="{FF2B5EF4-FFF2-40B4-BE49-F238E27FC236}">
                <a16:creationId xmlns:a16="http://schemas.microsoft.com/office/drawing/2014/main" id="{FA4F6511-9D9F-47C2-8E3E-9925294F70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0"/>
            <a:ext cx="3276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descr="caylua_anbinh2">
            <a:extLst>
              <a:ext uri="{FF2B5EF4-FFF2-40B4-BE49-F238E27FC236}">
                <a16:creationId xmlns:a16="http://schemas.microsoft.com/office/drawing/2014/main" id="{DAFB34D6-BF93-422F-90C0-7C7ED2BBD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52800"/>
            <a:ext cx="2895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u24_SauRieng">
            <a:extLst>
              <a:ext uri="{FF2B5EF4-FFF2-40B4-BE49-F238E27FC236}">
                <a16:creationId xmlns:a16="http://schemas.microsoft.com/office/drawing/2014/main" id="{43294AE1-F8B4-4193-94BA-E65AA703D8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352800"/>
            <a:ext cx="3276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335">
            <a:extLst>
              <a:ext uri="{FF2B5EF4-FFF2-40B4-BE49-F238E27FC236}">
                <a16:creationId xmlns:a16="http://schemas.microsoft.com/office/drawing/2014/main" id="{721D9336-6783-45D9-85FC-645EB2C082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0"/>
            <a:ext cx="29718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9" descr="hoihoaxuan2008184adk1">
            <a:extLst>
              <a:ext uri="{FF2B5EF4-FFF2-40B4-BE49-F238E27FC236}">
                <a16:creationId xmlns:a16="http://schemas.microsoft.com/office/drawing/2014/main" id="{4751313E-C159-4AB8-9CD7-66A2DBEAB1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352800"/>
            <a:ext cx="29718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10">
            <a:extLst>
              <a:ext uri="{FF2B5EF4-FFF2-40B4-BE49-F238E27FC236}">
                <a16:creationId xmlns:a16="http://schemas.microsoft.com/office/drawing/2014/main" id="{8FB5AACA-7B4B-4737-BEB5-158104D53FBB}"/>
              </a:ext>
            </a:extLst>
          </p:cNvPr>
          <p:cNvSpPr txBox="1">
            <a:spLocks noChangeArrowheads="1"/>
          </p:cNvSpPr>
          <p:nvPr/>
        </p:nvSpPr>
        <p:spPr bwMode="auto">
          <a:xfrm>
            <a:off x="0" y="28194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ớt</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dưa</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hoàng</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kim</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dưa</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hấu</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p>
        </p:txBody>
      </p:sp>
      <p:sp>
        <p:nvSpPr>
          <p:cNvPr id="10249" name="Text Box 12">
            <a:extLst>
              <a:ext uri="{FF2B5EF4-FFF2-40B4-BE49-F238E27FC236}">
                <a16:creationId xmlns:a16="http://schemas.microsoft.com/office/drawing/2014/main" id="{55B9D0F7-48CD-4D5F-AB50-F6E0C91E9C28}"/>
              </a:ext>
            </a:extLst>
          </p:cNvPr>
          <p:cNvSpPr txBox="1">
            <a:spLocks noChangeArrowheads="1"/>
          </p:cNvSpPr>
          <p:nvPr/>
        </p:nvSpPr>
        <p:spPr bwMode="auto">
          <a:xfrm>
            <a:off x="0" y="6477000"/>
            <a:ext cx="579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6154" name="Text Box 13">
            <a:extLst>
              <a:ext uri="{FF2B5EF4-FFF2-40B4-BE49-F238E27FC236}">
                <a16:creationId xmlns:a16="http://schemas.microsoft.com/office/drawing/2014/main" id="{3615778E-B208-48AB-AD2D-2274F13214AB}"/>
              </a:ext>
            </a:extLst>
          </p:cNvPr>
          <p:cNvSpPr txBox="1">
            <a:spLocks noChangeArrowheads="1"/>
          </p:cNvSpPr>
          <p:nvPr/>
        </p:nvSpPr>
        <p:spPr bwMode="auto">
          <a:xfrm>
            <a:off x="0" y="62484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lúa</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sầu</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riêng</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mai</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vàng</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p>
        </p:txBody>
      </p:sp>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8"/>
          <p:cNvSpPr txBox="1"/>
          <p:nvPr/>
        </p:nvSpPr>
        <p:spPr>
          <a:xfrm>
            <a:off x="-106362" y="-73025"/>
            <a:ext cx="2046287" cy="457200"/>
          </a:xfrm>
          <a:prstGeom prst="rect">
            <a:avLst/>
          </a:prstGeom>
          <a:noFill/>
          <a:ln w="9525">
            <a:noFill/>
          </a:ln>
        </p:spPr>
        <p:txBody>
          <a:bodyPr wrap="none">
            <a:spAutoFit/>
          </a:bodyPr>
          <a:lstStyle/>
          <a:p>
            <a:pPr algn="ctr"/>
            <a:r>
              <a:rPr sz="2400" b="1" dirty="0">
                <a:solidFill>
                  <a:schemeClr val="tx2"/>
                </a:solidFill>
                <a:latin typeface="Arial" panose="020B0604020202020204" pitchFamily="34" charset="0"/>
              </a:rPr>
              <a:t>Cây ưa bóng</a:t>
            </a:r>
          </a:p>
        </p:txBody>
      </p:sp>
      <p:grpSp>
        <p:nvGrpSpPr>
          <p:cNvPr id="2" name="Group 23"/>
          <p:cNvGrpSpPr/>
          <p:nvPr/>
        </p:nvGrpSpPr>
        <p:grpSpPr>
          <a:xfrm>
            <a:off x="15875" y="333375"/>
            <a:ext cx="4724400" cy="3379788"/>
            <a:chOff x="0" y="240"/>
            <a:chExt cx="3000" cy="2268"/>
          </a:xfrm>
        </p:grpSpPr>
        <p:pic>
          <p:nvPicPr>
            <p:cNvPr id="17421" name="Picture 14" descr="cay-lan-y-2"/>
            <p:cNvPicPr>
              <a:picLocks noChangeAspect="1"/>
            </p:cNvPicPr>
            <p:nvPr/>
          </p:nvPicPr>
          <p:blipFill>
            <a:blip r:embed="rId2"/>
            <a:stretch>
              <a:fillRect/>
            </a:stretch>
          </p:blipFill>
          <p:spPr>
            <a:xfrm>
              <a:off x="0" y="240"/>
              <a:ext cx="3000" cy="2250"/>
            </a:xfrm>
            <a:prstGeom prst="rect">
              <a:avLst/>
            </a:prstGeom>
            <a:noFill/>
            <a:ln w="9525" cap="flat" cmpd="sng">
              <a:solidFill>
                <a:srgbClr val="FF0000"/>
              </a:solidFill>
              <a:prstDash val="solid"/>
              <a:miter/>
              <a:headEnd type="none" w="med" len="med"/>
              <a:tailEnd type="none" w="med" len="med"/>
            </a:ln>
          </p:spPr>
        </p:pic>
        <p:sp>
          <p:nvSpPr>
            <p:cNvPr id="17422" name="Text Box 17"/>
            <p:cNvSpPr txBox="1"/>
            <p:nvPr/>
          </p:nvSpPr>
          <p:spPr>
            <a:xfrm>
              <a:off x="864" y="2256"/>
              <a:ext cx="912" cy="252"/>
            </a:xfrm>
            <a:prstGeom prst="rect">
              <a:avLst/>
            </a:prstGeom>
            <a:solidFill>
              <a:schemeClr val="bg1"/>
            </a:solidFill>
            <a:ln w="9525" cap="flat" cmpd="sng">
              <a:solidFill>
                <a:srgbClr val="FF0000"/>
              </a:solidFill>
              <a:prstDash val="solid"/>
              <a:miter/>
              <a:headEnd type="none" w="med" len="med"/>
              <a:tailEnd type="none" w="med" len="med"/>
            </a:ln>
          </p:spPr>
          <p:txBody>
            <a:bodyPr>
              <a:spAutoFit/>
            </a:bodyPr>
            <a:lstStyle/>
            <a:p>
              <a:pPr>
                <a:spcBef>
                  <a:spcPct val="50000"/>
                </a:spcBef>
              </a:pPr>
              <a:r>
                <a:rPr b="1" dirty="0">
                  <a:solidFill>
                    <a:schemeClr val="tx2"/>
                  </a:solidFill>
                  <a:latin typeface="Arial" panose="020B0604020202020204" pitchFamily="34" charset="0"/>
                </a:rPr>
                <a:t>Cây lan Ý</a:t>
              </a:r>
            </a:p>
          </p:txBody>
        </p:sp>
      </p:grpSp>
      <p:grpSp>
        <p:nvGrpSpPr>
          <p:cNvPr id="3" name="Group 24"/>
          <p:cNvGrpSpPr/>
          <p:nvPr/>
        </p:nvGrpSpPr>
        <p:grpSpPr>
          <a:xfrm>
            <a:off x="-34925" y="3762375"/>
            <a:ext cx="4759325" cy="3124200"/>
            <a:chOff x="-22" y="2544"/>
            <a:chExt cx="2998" cy="1776"/>
          </a:xfrm>
        </p:grpSpPr>
        <p:pic>
          <p:nvPicPr>
            <p:cNvPr id="17419" name="Picture 12" descr="%C4%91%C6%A1n%20bu%E1%BB%91t"/>
            <p:cNvPicPr>
              <a:picLocks noChangeAspect="1"/>
            </p:cNvPicPr>
            <p:nvPr/>
          </p:nvPicPr>
          <p:blipFill>
            <a:blip r:embed="rId3"/>
            <a:stretch>
              <a:fillRect/>
            </a:stretch>
          </p:blipFill>
          <p:spPr>
            <a:xfrm>
              <a:off x="0" y="2544"/>
              <a:ext cx="2976" cy="1776"/>
            </a:xfrm>
            <a:prstGeom prst="rect">
              <a:avLst/>
            </a:prstGeom>
            <a:noFill/>
            <a:ln w="9525" cap="flat" cmpd="sng">
              <a:solidFill>
                <a:srgbClr val="660066"/>
              </a:solidFill>
              <a:prstDash val="solid"/>
              <a:miter/>
              <a:headEnd type="none" w="med" len="med"/>
              <a:tailEnd type="none" w="med" len="med"/>
            </a:ln>
          </p:spPr>
        </p:pic>
        <p:sp>
          <p:nvSpPr>
            <p:cNvPr id="17420" name="Text Box 18"/>
            <p:cNvSpPr txBox="1"/>
            <p:nvPr/>
          </p:nvSpPr>
          <p:spPr>
            <a:xfrm>
              <a:off x="-22" y="4090"/>
              <a:ext cx="1452" cy="209"/>
            </a:xfrm>
            <a:prstGeom prst="rect">
              <a:avLst/>
            </a:prstGeom>
            <a:solidFill>
              <a:schemeClr val="bg1"/>
            </a:solidFill>
            <a:ln w="9525" cap="flat" cmpd="sng">
              <a:solidFill>
                <a:srgbClr val="FF0000"/>
              </a:solidFill>
              <a:prstDash val="solid"/>
              <a:miter/>
              <a:headEnd type="none" w="med" len="med"/>
              <a:tailEnd type="none" w="med" len="med"/>
            </a:ln>
          </p:spPr>
          <p:txBody>
            <a:bodyPr wrap="square">
              <a:spAutoFit/>
            </a:bodyPr>
            <a:lstStyle/>
            <a:p>
              <a:pPr>
                <a:spcBef>
                  <a:spcPct val="50000"/>
                </a:spcBef>
              </a:pPr>
              <a:r>
                <a:rPr b="1" dirty="0">
                  <a:solidFill>
                    <a:schemeClr val="tx2"/>
                  </a:solidFill>
                  <a:latin typeface="Arial" panose="020B0604020202020204" pitchFamily="34" charset="0"/>
                </a:rPr>
                <a:t>Cây </a:t>
              </a:r>
              <a:r>
                <a:rPr lang="en-US" b="1" dirty="0">
                  <a:solidFill>
                    <a:schemeClr val="tx2"/>
                  </a:solidFill>
                  <a:latin typeface="Arial" panose="020B0604020202020204" pitchFamily="34" charset="0"/>
                </a:rPr>
                <a:t>rau càng cua</a:t>
              </a:r>
            </a:p>
          </p:txBody>
        </p:sp>
      </p:grpSp>
      <p:grpSp>
        <p:nvGrpSpPr>
          <p:cNvPr id="4" name="Group 26"/>
          <p:cNvGrpSpPr/>
          <p:nvPr/>
        </p:nvGrpSpPr>
        <p:grpSpPr>
          <a:xfrm>
            <a:off x="4724400" y="297656"/>
            <a:ext cx="4343400" cy="3440113"/>
            <a:chOff x="3032" y="202"/>
            <a:chExt cx="2736" cy="2167"/>
          </a:xfrm>
        </p:grpSpPr>
        <p:pic>
          <p:nvPicPr>
            <p:cNvPr id="17417" name="Picture 20" descr="020307Alocasia"/>
            <p:cNvPicPr>
              <a:picLocks noChangeAspect="1"/>
            </p:cNvPicPr>
            <p:nvPr/>
          </p:nvPicPr>
          <p:blipFill>
            <a:blip r:embed="rId4"/>
            <a:stretch>
              <a:fillRect/>
            </a:stretch>
          </p:blipFill>
          <p:spPr>
            <a:xfrm>
              <a:off x="3032" y="202"/>
              <a:ext cx="2736" cy="2112"/>
            </a:xfrm>
            <a:prstGeom prst="rect">
              <a:avLst/>
            </a:prstGeom>
            <a:noFill/>
            <a:ln w="9525" cap="flat" cmpd="sng">
              <a:solidFill>
                <a:srgbClr val="FF0000"/>
              </a:solidFill>
              <a:prstDash val="solid"/>
              <a:miter/>
              <a:headEnd type="none" w="med" len="med"/>
              <a:tailEnd type="none" w="med" len="med"/>
            </a:ln>
          </p:spPr>
        </p:pic>
        <p:sp>
          <p:nvSpPr>
            <p:cNvPr id="17418" name="Text Box 25"/>
            <p:cNvSpPr txBox="1"/>
            <p:nvPr/>
          </p:nvSpPr>
          <p:spPr>
            <a:xfrm>
              <a:off x="3096" y="2138"/>
              <a:ext cx="816" cy="231"/>
            </a:xfrm>
            <a:prstGeom prst="rect">
              <a:avLst/>
            </a:prstGeom>
            <a:solidFill>
              <a:schemeClr val="bg1"/>
            </a:solidFill>
            <a:ln w="9525">
              <a:noFill/>
            </a:ln>
          </p:spPr>
          <p:txBody>
            <a:bodyPr>
              <a:spAutoFit/>
            </a:bodyPr>
            <a:lstStyle/>
            <a:p>
              <a:pPr algn="ctr"/>
              <a:r>
                <a:rPr b="1" dirty="0">
                  <a:solidFill>
                    <a:schemeClr val="tx2"/>
                  </a:solidFill>
                  <a:latin typeface="Arial" panose="020B0604020202020204" pitchFamily="34" charset="0"/>
                </a:rPr>
                <a:t>Cây ráy</a:t>
              </a:r>
            </a:p>
          </p:txBody>
        </p:sp>
      </p:grpSp>
      <p:grpSp>
        <p:nvGrpSpPr>
          <p:cNvPr id="5" name="Group 28"/>
          <p:cNvGrpSpPr/>
          <p:nvPr/>
        </p:nvGrpSpPr>
        <p:grpSpPr>
          <a:xfrm>
            <a:off x="4800600" y="3752850"/>
            <a:ext cx="4343400" cy="3105150"/>
            <a:chOff x="3024" y="2364"/>
            <a:chExt cx="2736" cy="1956"/>
          </a:xfrm>
        </p:grpSpPr>
        <p:pic>
          <p:nvPicPr>
            <p:cNvPr id="17415" name="Picture 22" descr="ANd9GcTQ7syTlPxvEM1MICWjh_z-V6zxScQf75VgU5WQUimRCS6f23vU"/>
            <p:cNvPicPr>
              <a:picLocks noChangeAspect="1"/>
            </p:cNvPicPr>
            <p:nvPr/>
          </p:nvPicPr>
          <p:blipFill>
            <a:blip r:embed="rId5"/>
            <a:stretch>
              <a:fillRect/>
            </a:stretch>
          </p:blipFill>
          <p:spPr>
            <a:xfrm>
              <a:off x="3032" y="2364"/>
              <a:ext cx="2728" cy="1956"/>
            </a:xfrm>
            <a:prstGeom prst="rect">
              <a:avLst/>
            </a:prstGeom>
            <a:noFill/>
            <a:ln w="9525" cap="flat" cmpd="sng">
              <a:solidFill>
                <a:srgbClr val="660066"/>
              </a:solidFill>
              <a:prstDash val="solid"/>
              <a:miter/>
              <a:headEnd type="none" w="med" len="med"/>
              <a:tailEnd type="none" w="med" len="med"/>
            </a:ln>
          </p:spPr>
        </p:pic>
        <p:sp>
          <p:nvSpPr>
            <p:cNvPr id="17416" name="Text Box 27"/>
            <p:cNvSpPr txBox="1"/>
            <p:nvPr/>
          </p:nvSpPr>
          <p:spPr>
            <a:xfrm>
              <a:off x="3024" y="4089"/>
              <a:ext cx="960" cy="231"/>
            </a:xfrm>
            <a:prstGeom prst="rect">
              <a:avLst/>
            </a:prstGeom>
            <a:solidFill>
              <a:schemeClr val="bg1"/>
            </a:solidFill>
            <a:ln w="9525">
              <a:noFill/>
            </a:ln>
          </p:spPr>
          <p:txBody>
            <a:bodyPr>
              <a:spAutoFit/>
            </a:bodyPr>
            <a:lstStyle/>
            <a:p>
              <a:pPr>
                <a:spcBef>
                  <a:spcPct val="50000"/>
                </a:spcBef>
              </a:pPr>
              <a:r>
                <a:rPr b="1" dirty="0">
                  <a:solidFill>
                    <a:schemeClr val="tx2"/>
                  </a:solidFill>
                  <a:latin typeface="Arial" panose="020B0604020202020204" pitchFamily="34" charset="0"/>
                </a:rPr>
                <a:t>Rau diếp cá</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0"/>
          <p:cNvSpPr txBox="1"/>
          <p:nvPr/>
        </p:nvSpPr>
        <p:spPr>
          <a:xfrm>
            <a:off x="-106362" y="-73025"/>
            <a:ext cx="2046287" cy="457200"/>
          </a:xfrm>
          <a:prstGeom prst="rect">
            <a:avLst/>
          </a:prstGeom>
          <a:solidFill>
            <a:schemeClr val="bg1"/>
          </a:solidFill>
          <a:ln w="9525">
            <a:noFill/>
          </a:ln>
        </p:spPr>
        <p:txBody>
          <a:bodyPr wrap="none">
            <a:spAutoFit/>
          </a:bodyPr>
          <a:lstStyle/>
          <a:p>
            <a:pPr algn="ctr"/>
            <a:r>
              <a:rPr sz="2400" b="1" dirty="0">
                <a:solidFill>
                  <a:schemeClr val="tx2"/>
                </a:solidFill>
                <a:latin typeface="Arial" panose="020B0604020202020204" pitchFamily="34" charset="0"/>
              </a:rPr>
              <a:t>Cây ưa bóng</a:t>
            </a:r>
          </a:p>
        </p:txBody>
      </p:sp>
      <p:grpSp>
        <p:nvGrpSpPr>
          <p:cNvPr id="2" name="Group 17"/>
          <p:cNvGrpSpPr/>
          <p:nvPr/>
        </p:nvGrpSpPr>
        <p:grpSpPr>
          <a:xfrm>
            <a:off x="-312168" y="533400"/>
            <a:ext cx="4426968" cy="2971800"/>
            <a:chOff x="-193" y="336"/>
            <a:chExt cx="2737" cy="1872"/>
          </a:xfrm>
        </p:grpSpPr>
        <p:pic>
          <p:nvPicPr>
            <p:cNvPr id="18445" name="Picture 5" descr="phong lan"/>
            <p:cNvPicPr>
              <a:picLocks noChangeAspect="1"/>
            </p:cNvPicPr>
            <p:nvPr/>
          </p:nvPicPr>
          <p:blipFill>
            <a:blip r:embed="rId2"/>
            <a:stretch>
              <a:fillRect/>
            </a:stretch>
          </p:blipFill>
          <p:spPr>
            <a:xfrm>
              <a:off x="0" y="336"/>
              <a:ext cx="2544" cy="1872"/>
            </a:xfrm>
            <a:prstGeom prst="rect">
              <a:avLst/>
            </a:prstGeom>
            <a:noFill/>
            <a:ln w="9525" cap="flat" cmpd="sng">
              <a:solidFill>
                <a:srgbClr val="FF3300"/>
              </a:solidFill>
              <a:prstDash val="solid"/>
              <a:miter/>
              <a:headEnd type="none" w="med" len="med"/>
              <a:tailEnd type="none" w="med" len="med"/>
            </a:ln>
          </p:spPr>
        </p:pic>
        <p:sp>
          <p:nvSpPr>
            <p:cNvPr id="18446" name="Text Box 11"/>
            <p:cNvSpPr txBox="1"/>
            <p:nvPr/>
          </p:nvSpPr>
          <p:spPr>
            <a:xfrm>
              <a:off x="-193" y="1921"/>
              <a:ext cx="1392" cy="23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r"/>
              <a:r>
                <a:rPr b="1" dirty="0">
                  <a:solidFill>
                    <a:schemeClr val="tx2"/>
                  </a:solidFill>
                  <a:latin typeface="Arial" panose="020B0604020202020204" pitchFamily="34" charset="0"/>
                </a:rPr>
                <a:t>Cây phong lan</a:t>
              </a:r>
            </a:p>
          </p:txBody>
        </p:sp>
      </p:grpSp>
      <p:grpSp>
        <p:nvGrpSpPr>
          <p:cNvPr id="3" name="Group 15"/>
          <p:cNvGrpSpPr/>
          <p:nvPr/>
        </p:nvGrpSpPr>
        <p:grpSpPr>
          <a:xfrm>
            <a:off x="0" y="3581400"/>
            <a:ext cx="4114800" cy="3276600"/>
            <a:chOff x="0" y="2256"/>
            <a:chExt cx="2592" cy="2064"/>
          </a:xfrm>
        </p:grpSpPr>
        <p:pic>
          <p:nvPicPr>
            <p:cNvPr id="18443" name="Picture 9" descr="daiphugia_sua- ưa bóng"/>
            <p:cNvPicPr>
              <a:picLocks noChangeAspect="1"/>
            </p:cNvPicPr>
            <p:nvPr/>
          </p:nvPicPr>
          <p:blipFill>
            <a:blip r:embed="rId3"/>
            <a:stretch>
              <a:fillRect/>
            </a:stretch>
          </p:blipFill>
          <p:spPr>
            <a:xfrm>
              <a:off x="0" y="2256"/>
              <a:ext cx="2592" cy="1824"/>
            </a:xfrm>
            <a:prstGeom prst="rect">
              <a:avLst/>
            </a:prstGeom>
            <a:noFill/>
            <a:ln w="9525" cap="flat" cmpd="sng">
              <a:solidFill>
                <a:srgbClr val="FF3300"/>
              </a:solidFill>
              <a:prstDash val="solid"/>
              <a:miter/>
              <a:headEnd type="none" w="med" len="med"/>
              <a:tailEnd type="none" w="med" len="med"/>
            </a:ln>
          </p:spPr>
        </p:pic>
        <p:sp>
          <p:nvSpPr>
            <p:cNvPr id="18444" name="Text Box 12"/>
            <p:cNvSpPr txBox="1"/>
            <p:nvPr/>
          </p:nvSpPr>
          <p:spPr>
            <a:xfrm>
              <a:off x="480" y="4089"/>
              <a:ext cx="1296" cy="231"/>
            </a:xfrm>
            <a:prstGeom prst="rect">
              <a:avLst/>
            </a:prstGeom>
            <a:noFill/>
            <a:ln w="9525">
              <a:noFill/>
            </a:ln>
          </p:spPr>
          <p:txBody>
            <a:bodyPr>
              <a:spAutoFit/>
            </a:bodyPr>
            <a:lstStyle/>
            <a:p>
              <a:r>
                <a:rPr b="1" dirty="0">
                  <a:solidFill>
                    <a:schemeClr val="tx2"/>
                  </a:solidFill>
                  <a:latin typeface="Arial" panose="020B0604020202020204" pitchFamily="34" charset="0"/>
                </a:rPr>
                <a:t>Cây đại phú gia</a:t>
              </a:r>
            </a:p>
          </p:txBody>
        </p:sp>
      </p:grpSp>
      <p:grpSp>
        <p:nvGrpSpPr>
          <p:cNvPr id="5" name="Group 18"/>
          <p:cNvGrpSpPr/>
          <p:nvPr/>
        </p:nvGrpSpPr>
        <p:grpSpPr>
          <a:xfrm>
            <a:off x="4572000" y="533400"/>
            <a:ext cx="4267200" cy="2971800"/>
            <a:chOff x="2880" y="336"/>
            <a:chExt cx="2688" cy="1872"/>
          </a:xfrm>
        </p:grpSpPr>
        <p:pic>
          <p:nvPicPr>
            <p:cNvPr id="18439" name="Picture 6" descr="van nien thanh_ladom_s"/>
            <p:cNvPicPr>
              <a:picLocks noChangeAspect="1"/>
            </p:cNvPicPr>
            <p:nvPr/>
          </p:nvPicPr>
          <p:blipFill>
            <a:blip r:embed="rId4"/>
            <a:stretch>
              <a:fillRect/>
            </a:stretch>
          </p:blipFill>
          <p:spPr>
            <a:xfrm>
              <a:off x="2928" y="336"/>
              <a:ext cx="2640" cy="1872"/>
            </a:xfrm>
            <a:prstGeom prst="rect">
              <a:avLst/>
            </a:prstGeom>
            <a:noFill/>
            <a:ln w="9525" cap="flat" cmpd="sng">
              <a:solidFill>
                <a:srgbClr val="FF3300"/>
              </a:solidFill>
              <a:prstDash val="solid"/>
              <a:miter/>
              <a:headEnd type="none" w="med" len="med"/>
              <a:tailEnd type="none" w="med" len="med"/>
            </a:ln>
          </p:spPr>
        </p:pic>
        <p:sp>
          <p:nvSpPr>
            <p:cNvPr id="18440" name="Text Box 14"/>
            <p:cNvSpPr txBox="1"/>
            <p:nvPr/>
          </p:nvSpPr>
          <p:spPr>
            <a:xfrm>
              <a:off x="2880" y="1977"/>
              <a:ext cx="1488" cy="231"/>
            </a:xfrm>
            <a:prstGeom prst="rect">
              <a:avLst/>
            </a:prstGeom>
            <a:solidFill>
              <a:schemeClr val="bg1"/>
            </a:solidFill>
            <a:ln w="9525">
              <a:noFill/>
            </a:ln>
          </p:spPr>
          <p:txBody>
            <a:bodyPr>
              <a:spAutoFit/>
            </a:bodyPr>
            <a:lstStyle/>
            <a:p>
              <a:r>
                <a:rPr b="1" dirty="0">
                  <a:solidFill>
                    <a:schemeClr val="tx2"/>
                  </a:solidFill>
                  <a:latin typeface="Arial" panose="020B0604020202020204" pitchFamily="34" charset="0"/>
                </a:rPr>
                <a:t>Cây vạn niên thanh</a:t>
              </a:r>
            </a:p>
          </p:txBody>
        </p:sp>
      </p:grpSp>
      <p:sp>
        <p:nvSpPr>
          <p:cNvPr id="15" name="Rectangle 5"/>
          <p:cNvSpPr>
            <a:spLocks noChangeArrowheads="1"/>
          </p:cNvSpPr>
          <p:nvPr/>
        </p:nvSpPr>
        <p:spPr bwMode="auto">
          <a:xfrm>
            <a:off x="4394200" y="3854748"/>
            <a:ext cx="4570288" cy="2246769"/>
          </a:xfrm>
          <a:prstGeom prst="rect">
            <a:avLst/>
          </a:prstGeom>
          <a:solidFill>
            <a:srgbClr val="FFFFCC"/>
          </a:solidFill>
          <a:ln>
            <a:noFill/>
          </a:ln>
        </p:spPr>
        <p:txBody>
          <a:bodyPr wrap="square">
            <a:spAutoFit/>
          </a:bodyPr>
          <a:lstStyle/>
          <a:p>
            <a:r>
              <a:rPr lang="en-US" altLang="en-US" sz="2800" b="1" dirty="0" err="1">
                <a:solidFill>
                  <a:srgbClr val="FF0000"/>
                </a:solidFill>
                <a:latin typeface="Times New Roman" panose="02020603050405020304" pitchFamily="18" charset="0"/>
                <a:cs typeface="Times New Roman" panose="02020603050405020304" pitchFamily="18" charset="0"/>
              </a:rPr>
              <a:t>Nhóm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ưa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bóng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Gồm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những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sống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nơi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có</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ánh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sáng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yếu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ánh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sáng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tán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xạ</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như</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dưới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tán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đặt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trong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nhà</a:t>
            </a:r>
            <a:r>
              <a:rPr lang="en-US" altLang="en-US" sz="28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5" name="Text Box 7"/>
          <p:cNvSpPr txBox="1"/>
          <p:nvPr/>
        </p:nvSpPr>
        <p:spPr>
          <a:xfrm>
            <a:off x="105552" y="-11008"/>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eaLnBrk="1" hangingPunct="1">
              <a:buFontTx/>
              <a:defRPr sz="2800" b="1">
                <a:solidFill>
                  <a:srgbClr val="FF0000"/>
                </a:solidFill>
                <a:latin typeface="Times New Roman" panose="02020603050405020304" pitchFamily="18" charset="0"/>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a:spcBef>
                <a:spcPct val="20000"/>
              </a:spcBef>
              <a:buChar char="»"/>
              <a:defRPr sz="2000"/>
            </a:lvl6pPr>
            <a:lvl7pPr marL="2971800" indent="-228600">
              <a:spcBef>
                <a:spcPct val="20000"/>
              </a:spcBef>
              <a:buChar char="»"/>
              <a:defRPr sz="2000"/>
            </a:lvl7pPr>
            <a:lvl8pPr marL="3429000" indent="-228600">
              <a:spcBef>
                <a:spcPct val="20000"/>
              </a:spcBef>
              <a:buChar char="»"/>
              <a:defRPr sz="2000"/>
            </a:lvl8pPr>
            <a:lvl9pPr marL="3886200" indent="-228600">
              <a:spcBef>
                <a:spcPct val="20000"/>
              </a:spcBef>
              <a:buChar char="»"/>
              <a:defRPr sz="2000"/>
            </a:lvl9pPr>
          </a:lstStyle>
          <a:p>
            <a:r>
              <a:rPr dirty="0"/>
              <a:t>Dựa vào khả năng thích nghi với điều kiện ánh sáng khác nhau, người ta làm gì để tăng năng suất cây trồng?</a:t>
            </a:r>
          </a:p>
        </p:txBody>
      </p:sp>
      <p:pic>
        <p:nvPicPr>
          <p:cNvPr id="3" name="Content Placeholder 2"/>
          <p:cNvPicPr>
            <a:picLocks noGrp="1" noChangeAspect="1"/>
          </p:cNvPicPr>
          <p:nvPr>
            <p:ph sz="half" idx="1"/>
          </p:nvPr>
        </p:nvPicPr>
        <p:blipFill>
          <a:blip r:embed="rId2"/>
          <a:stretch>
            <a:fillRect/>
          </a:stretch>
        </p:blipFill>
        <p:spPr>
          <a:xfrm>
            <a:off x="76200" y="3810000"/>
            <a:ext cx="4342765" cy="2851150"/>
          </a:xfrm>
          <a:prstGeom prst="rect">
            <a:avLst/>
          </a:prstGeom>
        </p:spPr>
      </p:pic>
      <p:pic>
        <p:nvPicPr>
          <p:cNvPr id="6" name="Content Placeholder 5"/>
          <p:cNvPicPr>
            <a:picLocks noGrp="1" noChangeAspect="1"/>
          </p:cNvPicPr>
          <p:nvPr>
            <p:ph sz="half" idx="2"/>
          </p:nvPr>
        </p:nvPicPr>
        <p:blipFill>
          <a:blip r:embed="rId3"/>
          <a:stretch>
            <a:fillRect/>
          </a:stretch>
        </p:blipFill>
        <p:spPr>
          <a:xfrm>
            <a:off x="4310380" y="914102"/>
            <a:ext cx="4375785" cy="2896533"/>
          </a:xfrm>
          <a:prstGeom prst="rect">
            <a:avLst/>
          </a:prstGeom>
        </p:spPr>
      </p:pic>
      <p:sp>
        <p:nvSpPr>
          <p:cNvPr id="10" name="Speech Bubble: Oval 7"/>
          <p:cNvSpPr>
            <a:spLocks noChangeArrowheads="1"/>
          </p:cNvSpPr>
          <p:nvPr/>
        </p:nvSpPr>
        <p:spPr bwMode="auto">
          <a:xfrm>
            <a:off x="4418964" y="3573016"/>
            <a:ext cx="4830587" cy="3284984"/>
          </a:xfrm>
          <a:prstGeom prst="wedgeEllipseCallout">
            <a:avLst>
              <a:gd name="adj1" fmla="val -40856"/>
              <a:gd name="adj2" fmla="val 52417"/>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600" dirty="0" smtClean="0">
                <a:latin typeface="Times New Roman" panose="02020603050405020304" pitchFamily="18" charset="0"/>
                <a:cs typeface="Times New Roman" panose="02020603050405020304" pitchFamily="18" charset="0"/>
              </a:rPr>
              <a:t>- </a:t>
            </a:r>
            <a:r>
              <a:rPr lang="en-US" altLang="en-US" sz="2600" dirty="0" err="1" smtClean="0">
                <a:latin typeface="Times New Roman" panose="02020603050405020304" pitchFamily="18" charset="0"/>
                <a:cs typeface="Times New Roman" panose="02020603050405020304" pitchFamily="18" charset="0"/>
              </a:rPr>
              <a:t>Trồng</a:t>
            </a:r>
            <a:r>
              <a:rPr lang="en-US" altLang="en-US" sz="2600" dirty="0" smtClean="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cây</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với</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mật</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độ</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phù</a:t>
            </a:r>
            <a:r>
              <a:rPr lang="en-US" altLang="en-US" sz="2600" dirty="0">
                <a:latin typeface="Times New Roman" panose="02020603050405020304" pitchFamily="18" charset="0"/>
                <a:cs typeface="Times New Roman" panose="02020603050405020304" pitchFamily="18" charset="0"/>
              </a:rPr>
              <a:t> </a:t>
            </a:r>
            <a:r>
              <a:rPr lang="en-US" altLang="en-US" sz="2600" dirty="0" err="1" smtClean="0">
                <a:latin typeface="Times New Roman" panose="02020603050405020304" pitchFamily="18" charset="0"/>
                <a:cs typeface="Times New Roman" panose="02020603050405020304" pitchFamily="18" charset="0"/>
              </a:rPr>
              <a:t>hợp</a:t>
            </a:r>
            <a:endParaRPr lang="en-US" altLang="en-US" sz="2600" dirty="0">
              <a:latin typeface="Times New Roman" panose="02020603050405020304" pitchFamily="18" charset="0"/>
              <a:cs typeface="Times New Roman" panose="02020603050405020304" pitchFamily="18" charset="0"/>
            </a:endParaRPr>
          </a:p>
          <a:p>
            <a:pPr>
              <a:spcBef>
                <a:spcPct val="0"/>
              </a:spcBef>
              <a:buFontTx/>
              <a:buNone/>
            </a:pPr>
            <a:r>
              <a:rPr lang="en-US" altLang="en-US" sz="2600" dirty="0" smtClean="0">
                <a:latin typeface="Times New Roman" panose="02020603050405020304" pitchFamily="18" charset="0"/>
                <a:cs typeface="Times New Roman" panose="02020603050405020304" pitchFamily="18" charset="0"/>
              </a:rPr>
              <a:t>-  </a:t>
            </a:r>
            <a:r>
              <a:rPr lang="en-US" altLang="en-US" sz="2600" dirty="0" err="1" smtClean="0">
                <a:latin typeface="Times New Roman" panose="02020603050405020304" pitchFamily="18" charset="0"/>
                <a:cs typeface="Times New Roman" panose="02020603050405020304" pitchFamily="18" charset="0"/>
              </a:rPr>
              <a:t>trồng</a:t>
            </a:r>
            <a:r>
              <a:rPr lang="en-US" altLang="en-US" sz="2600" dirty="0" smtClean="0">
                <a:latin typeface="Times New Roman" panose="02020603050405020304" pitchFamily="18" charset="0"/>
                <a:cs typeface="Times New Roman" panose="02020603050405020304" pitchFamily="18" charset="0"/>
              </a:rPr>
              <a:t> </a:t>
            </a:r>
            <a:r>
              <a:rPr lang="en-US" altLang="en-US" sz="2600" dirty="0" err="1" smtClean="0">
                <a:latin typeface="Times New Roman" panose="02020603050405020304" pitchFamily="18" charset="0"/>
                <a:cs typeface="Times New Roman" panose="02020603050405020304" pitchFamily="18" charset="0"/>
              </a:rPr>
              <a:t>xen</a:t>
            </a:r>
            <a:r>
              <a:rPr lang="en-US" altLang="en-US" sz="2600" dirty="0" smtClean="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canh</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cây</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ưa</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sáng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và</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cây</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ưa</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bóng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giúp</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phát</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triển</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nông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nghiệp</a:t>
            </a:r>
            <a:endParaRPr lang="en-US" altLang="en-US" sz="2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76199" y="871935"/>
            <a:ext cx="4227447" cy="29380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975"/>
                                        </p:tgtEl>
                                        <p:attrNameLst>
                                          <p:attrName>style.visibility</p:attrName>
                                        </p:attrNameLst>
                                      </p:cBhvr>
                                      <p:to>
                                        <p:strVal val="visible"/>
                                      </p:to>
                                    </p:set>
                                    <p:anim calcmode="lin" valueType="num">
                                      <p:cBhvr additive="base">
                                        <p:cTn id="7" dur="500" fill="hold"/>
                                        <p:tgtEl>
                                          <p:spTgt spid="83975"/>
                                        </p:tgtEl>
                                        <p:attrNameLst>
                                          <p:attrName>ppt_x</p:attrName>
                                        </p:attrNameLst>
                                      </p:cBhvr>
                                      <p:tavLst>
                                        <p:tav tm="0">
                                          <p:val>
                                            <p:strVal val="#ppt_x"/>
                                          </p:val>
                                        </p:tav>
                                        <p:tav tm="100000">
                                          <p:val>
                                            <p:strVal val="#ppt_x"/>
                                          </p:val>
                                        </p:tav>
                                      </p:tavLst>
                                    </p:anim>
                                    <p:anim calcmode="lin" valueType="num">
                                      <p:cBhvr additive="base">
                                        <p:cTn id="8" dur="500" fill="hold"/>
                                        <p:tgtEl>
                                          <p:spTgt spid="839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5"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0" name="Text Box 20"/>
          <p:cNvSpPr txBox="1">
            <a:spLocks noChangeArrowheads="1"/>
          </p:cNvSpPr>
          <p:nvPr/>
        </p:nvSpPr>
        <p:spPr bwMode="auto">
          <a:xfrm>
            <a:off x="104792" y="733132"/>
            <a:ext cx="8931704" cy="5792211"/>
          </a:xfrm>
          <a:prstGeom prst="rect">
            <a:avLst/>
          </a:prstGeom>
          <a:solidFill>
            <a:srgbClr val="FFFFCC"/>
          </a:solidFill>
          <a:ln w="9525">
            <a:noFill/>
          </a:ln>
        </p:spPr>
        <p:txBody>
          <a:bodyPr/>
          <a:lstStyle>
            <a:lvl1pPr>
              <a:spcBef>
                <a:spcPct val="20000"/>
              </a:spcBef>
              <a:defRPr sz="3200" b="1">
                <a:solidFill>
                  <a:srgbClr val="FF000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latin typeface="+mn-lt"/>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a:spcBef>
                <a:spcPct val="20000"/>
              </a:spcBef>
              <a:buChar char="»"/>
              <a:defRPr sz="2000">
                <a:latin typeface="+mn-lt"/>
              </a:defRPr>
            </a:lvl6pPr>
            <a:lvl7pPr marL="2971800" indent="-228600">
              <a:spcBef>
                <a:spcPct val="20000"/>
              </a:spcBef>
              <a:buChar char="»"/>
              <a:defRPr sz="2000">
                <a:latin typeface="+mn-lt"/>
              </a:defRPr>
            </a:lvl7pPr>
            <a:lvl8pPr marL="3429000" indent="-228600">
              <a:spcBef>
                <a:spcPct val="20000"/>
              </a:spcBef>
              <a:buChar char="»"/>
              <a:defRPr sz="2000">
                <a:latin typeface="+mn-lt"/>
              </a:defRPr>
            </a:lvl8pPr>
            <a:lvl9pPr marL="3886200" indent="-228600">
              <a:spcBef>
                <a:spcPct val="20000"/>
              </a:spcBef>
              <a:buChar char="»"/>
              <a:defRPr sz="2000">
                <a:latin typeface="+mn-lt"/>
              </a:defRPr>
            </a:lvl9pPr>
          </a:lstStyle>
          <a:p>
            <a:r>
              <a:rPr lang="en-US" altLang="en-US" sz="2800" b="0" smtClean="0"/>
              <a:t>- </a:t>
            </a:r>
            <a:r>
              <a:rPr lang="en-US" altLang="en-US" sz="2800" b="0" dirty="0" err="1"/>
              <a:t>Ánh</a:t>
            </a:r>
            <a:r>
              <a:rPr lang="en-US" altLang="en-US" sz="2800" b="0" dirty="0"/>
              <a:t> </a:t>
            </a:r>
            <a:r>
              <a:rPr lang="en-US" altLang="en-US" sz="2800" b="0" dirty="0" err="1"/>
              <a:t>sáng</a:t>
            </a:r>
            <a:r>
              <a:rPr lang="en-US" altLang="en-US" sz="2800" b="0" dirty="0"/>
              <a:t> </a:t>
            </a:r>
            <a:r>
              <a:rPr lang="en-US" altLang="en-US" sz="2800" b="0" dirty="0" err="1"/>
              <a:t>ảnh</a:t>
            </a:r>
            <a:r>
              <a:rPr lang="en-US" altLang="en-US" sz="2800" b="0" dirty="0"/>
              <a:t> </a:t>
            </a:r>
            <a:r>
              <a:rPr lang="en-US" altLang="en-US" sz="2800" b="0" err="1"/>
              <a:t>hưởng</a:t>
            </a:r>
            <a:r>
              <a:rPr lang="en-US" altLang="en-US" sz="2800" b="0"/>
              <a:t> </a:t>
            </a:r>
            <a:r>
              <a:rPr lang="en-US" altLang="en-US" sz="2800" b="0" smtClean="0"/>
              <a:t>đến</a:t>
            </a:r>
            <a:r>
              <a:rPr lang="en-US" sz="2800" i="1" smtClean="0"/>
              <a:t> </a:t>
            </a:r>
            <a:r>
              <a:rPr lang="en-US" sz="2800" b="0"/>
              <a:t>đời sống thực </a:t>
            </a:r>
            <a:r>
              <a:rPr lang="en-US" sz="2800" b="0" smtClean="0"/>
              <a:t>vật, làm </a:t>
            </a:r>
            <a:r>
              <a:rPr lang="en-US" altLang="en-US" sz="2800" b="0" smtClean="0"/>
              <a:t>biến </a:t>
            </a:r>
            <a:r>
              <a:rPr lang="en-US" altLang="en-US" sz="2800" b="0" dirty="0" err="1"/>
              <a:t>đổi</a:t>
            </a:r>
            <a:r>
              <a:rPr lang="en-US" altLang="en-US" sz="2800" b="0" dirty="0"/>
              <a:t> </a:t>
            </a:r>
            <a:r>
              <a:rPr lang="en-US" altLang="en-US" sz="2800" b="0" dirty="0" err="1"/>
              <a:t>hình</a:t>
            </a:r>
            <a:r>
              <a:rPr lang="en-US" altLang="en-US" sz="2800" b="0" dirty="0"/>
              <a:t> </a:t>
            </a:r>
            <a:r>
              <a:rPr lang="en-US" altLang="en-US" sz="2800" b="0" err="1"/>
              <a:t>thái</a:t>
            </a:r>
            <a:r>
              <a:rPr lang="en-US" altLang="en-US" sz="2800" b="0"/>
              <a:t> </a:t>
            </a:r>
            <a:r>
              <a:rPr lang="en-US" altLang="en-US" sz="2800" b="0" smtClean="0"/>
              <a:t>(hình </a:t>
            </a:r>
            <a:r>
              <a:rPr lang="en-US" altLang="en-US" sz="2800" b="0" dirty="0" err="1"/>
              <a:t>dạng</a:t>
            </a:r>
            <a:r>
              <a:rPr lang="en-US" altLang="en-US" sz="2800" b="0" dirty="0"/>
              <a:t>, </a:t>
            </a:r>
            <a:r>
              <a:rPr lang="en-US" altLang="en-US" sz="2800" b="0" dirty="0" err="1"/>
              <a:t>màu</a:t>
            </a:r>
            <a:r>
              <a:rPr lang="en-US" altLang="en-US" sz="2800" b="0" dirty="0"/>
              <a:t> </a:t>
            </a:r>
            <a:r>
              <a:rPr lang="en-US" altLang="en-US" sz="2800" b="0" dirty="0" err="1"/>
              <a:t>sắc</a:t>
            </a:r>
            <a:r>
              <a:rPr lang="en-US" altLang="en-US" sz="2800" b="0" dirty="0"/>
              <a:t>) </a:t>
            </a:r>
            <a:r>
              <a:rPr lang="en-US" altLang="en-US" sz="2800" b="0" dirty="0" err="1"/>
              <a:t>và</a:t>
            </a:r>
            <a:r>
              <a:rPr lang="en-US" altLang="en-US" sz="2800" b="0" dirty="0"/>
              <a:t> </a:t>
            </a:r>
            <a:r>
              <a:rPr lang="en-US" altLang="en-US" sz="2800" b="0" dirty="0" err="1"/>
              <a:t>hoạt</a:t>
            </a:r>
            <a:r>
              <a:rPr lang="en-US" altLang="en-US" sz="2800" b="0" dirty="0"/>
              <a:t> </a:t>
            </a:r>
            <a:r>
              <a:rPr lang="en-US" altLang="en-US" sz="2800" b="0" dirty="0" err="1"/>
              <a:t>động</a:t>
            </a:r>
            <a:r>
              <a:rPr lang="en-US" altLang="en-US" sz="2800" b="0" dirty="0"/>
              <a:t> </a:t>
            </a:r>
            <a:r>
              <a:rPr lang="en-US" altLang="en-US" sz="2800" b="0" dirty="0" err="1"/>
              <a:t>sinh</a:t>
            </a:r>
            <a:r>
              <a:rPr lang="en-US" altLang="en-US" sz="2800" b="0" dirty="0"/>
              <a:t> </a:t>
            </a:r>
            <a:r>
              <a:rPr lang="en-US" altLang="en-US" sz="2800" b="0" dirty="0" err="1"/>
              <a:t>lý</a:t>
            </a:r>
            <a:r>
              <a:rPr lang="en-US" altLang="en-US" sz="2800" b="0" dirty="0"/>
              <a:t> (</a:t>
            </a:r>
            <a:r>
              <a:rPr lang="en-US" altLang="en-US" sz="2800" b="0" dirty="0" err="1"/>
              <a:t>quang</a:t>
            </a:r>
            <a:r>
              <a:rPr lang="en-US" altLang="en-US" sz="2800" b="0" dirty="0"/>
              <a:t> </a:t>
            </a:r>
            <a:r>
              <a:rPr lang="en-US" altLang="en-US" sz="2800" b="0" dirty="0" err="1"/>
              <a:t>hợp</a:t>
            </a:r>
            <a:r>
              <a:rPr lang="en-US" altLang="en-US" sz="2800" b="0" dirty="0"/>
              <a:t>, </a:t>
            </a:r>
            <a:r>
              <a:rPr lang="en-US" altLang="en-US" sz="2800" b="0" dirty="0" err="1"/>
              <a:t>hô</a:t>
            </a:r>
            <a:r>
              <a:rPr lang="en-US" altLang="en-US" sz="2800" b="0" dirty="0"/>
              <a:t> </a:t>
            </a:r>
            <a:r>
              <a:rPr lang="en-US" altLang="en-US" sz="2800" b="0" dirty="0" err="1"/>
              <a:t>hấp</a:t>
            </a:r>
            <a:r>
              <a:rPr lang="en-US" altLang="en-US" sz="2800" b="0"/>
              <a:t>, </a:t>
            </a:r>
            <a:r>
              <a:rPr lang="en-US" altLang="en-US" sz="2800" b="0" smtClean="0"/>
              <a:t>thoát hơi  </a:t>
            </a:r>
            <a:r>
              <a:rPr lang="en-US" altLang="en-US" sz="2800" b="0" dirty="0" err="1"/>
              <a:t>nước</a:t>
            </a:r>
            <a:r>
              <a:rPr lang="en-US" altLang="en-US" sz="2800" b="0" dirty="0"/>
              <a:t>) </a:t>
            </a:r>
            <a:r>
              <a:rPr lang="en-US" altLang="en-US" sz="2800" b="0" dirty="0" err="1"/>
              <a:t>của</a:t>
            </a:r>
            <a:r>
              <a:rPr lang="en-US" altLang="en-US" sz="2800" b="0" dirty="0"/>
              <a:t> </a:t>
            </a:r>
            <a:r>
              <a:rPr lang="en-US" altLang="en-US" sz="2800" b="0" dirty="0" err="1"/>
              <a:t>thực</a:t>
            </a:r>
            <a:r>
              <a:rPr lang="en-US" altLang="en-US" sz="2800" b="0" dirty="0"/>
              <a:t> </a:t>
            </a:r>
            <a:r>
              <a:rPr lang="en-US" altLang="en-US" sz="2800" b="0" dirty="0" err="1"/>
              <a:t>vật</a:t>
            </a:r>
            <a:r>
              <a:rPr lang="en-US" altLang="en-US" sz="2800" b="0" dirty="0"/>
              <a:t>.</a:t>
            </a:r>
          </a:p>
          <a:p>
            <a:r>
              <a:rPr lang="en-US" altLang="en-US" sz="2800" b="0" dirty="0"/>
              <a:t>- </a:t>
            </a:r>
            <a:r>
              <a:rPr lang="en-US" altLang="en-US" sz="2800" dirty="0" err="1"/>
              <a:t>Thực</a:t>
            </a:r>
            <a:r>
              <a:rPr lang="en-US" altLang="en-US" sz="2800" dirty="0"/>
              <a:t> </a:t>
            </a:r>
            <a:r>
              <a:rPr lang="en-US" altLang="en-US" sz="2800" dirty="0" err="1"/>
              <a:t>vật</a:t>
            </a:r>
            <a:r>
              <a:rPr lang="en-US" altLang="en-US" sz="2800" dirty="0"/>
              <a:t> </a:t>
            </a:r>
            <a:r>
              <a:rPr lang="en-US" altLang="en-US" sz="2800" dirty="0" err="1"/>
              <a:t>được</a:t>
            </a:r>
            <a:r>
              <a:rPr lang="en-US" altLang="en-US" sz="2800" dirty="0"/>
              <a:t> chia </a:t>
            </a:r>
            <a:r>
              <a:rPr lang="en-US" altLang="en-US" sz="2800" dirty="0" err="1"/>
              <a:t>thành</a:t>
            </a:r>
            <a:r>
              <a:rPr lang="en-US" altLang="en-US" sz="2800" dirty="0"/>
              <a:t> 2 </a:t>
            </a:r>
            <a:r>
              <a:rPr lang="en-US" altLang="en-US" sz="2800" dirty="0" err="1"/>
              <a:t>nhóm</a:t>
            </a:r>
            <a:r>
              <a:rPr lang="en-US" altLang="en-US" sz="2800" dirty="0"/>
              <a:t> </a:t>
            </a:r>
            <a:r>
              <a:rPr lang="en-US" altLang="en-US" sz="2800" dirty="0" err="1"/>
              <a:t>chính</a:t>
            </a:r>
            <a:r>
              <a:rPr lang="en-US" altLang="en-US" sz="2800" b="0" dirty="0"/>
              <a:t>:</a:t>
            </a:r>
          </a:p>
          <a:p>
            <a:r>
              <a:rPr lang="en-US" altLang="en-US" sz="2800" b="0" dirty="0"/>
              <a:t>+ </a:t>
            </a:r>
            <a:r>
              <a:rPr lang="en-US" altLang="en-US" sz="2800" dirty="0" err="1"/>
              <a:t>Nhóm</a:t>
            </a:r>
            <a:r>
              <a:rPr lang="en-US" altLang="en-US" sz="2800" dirty="0"/>
              <a:t> </a:t>
            </a:r>
            <a:r>
              <a:rPr lang="en-US" altLang="en-US" sz="2800" dirty="0" err="1"/>
              <a:t>cây</a:t>
            </a:r>
            <a:r>
              <a:rPr lang="en-US" altLang="en-US" sz="2800" dirty="0"/>
              <a:t> </a:t>
            </a:r>
            <a:r>
              <a:rPr lang="en-US" altLang="en-US" sz="2800" dirty="0" err="1"/>
              <a:t>ưa</a:t>
            </a:r>
            <a:r>
              <a:rPr lang="en-US" altLang="en-US" sz="2800" dirty="0"/>
              <a:t> </a:t>
            </a:r>
            <a:r>
              <a:rPr lang="en-US" altLang="en-US" sz="2800" dirty="0" err="1"/>
              <a:t>sáng</a:t>
            </a:r>
            <a:r>
              <a:rPr lang="en-US" altLang="en-US" sz="2800" b="0" dirty="0"/>
              <a:t>: </a:t>
            </a:r>
            <a:r>
              <a:rPr lang="en-US" altLang="en-US" sz="2800" b="0" dirty="0" err="1"/>
              <a:t>gồm</a:t>
            </a:r>
            <a:r>
              <a:rPr lang="en-US" altLang="en-US" sz="2800" b="0" dirty="0"/>
              <a:t> </a:t>
            </a:r>
            <a:r>
              <a:rPr lang="en-US" altLang="en-US" sz="2800" b="0" dirty="0" err="1"/>
              <a:t>những</a:t>
            </a:r>
            <a:r>
              <a:rPr lang="en-US" altLang="en-US" sz="2800" b="0" dirty="0"/>
              <a:t> </a:t>
            </a:r>
            <a:r>
              <a:rPr lang="en-US" altLang="en-US" sz="2800" b="0" dirty="0" err="1"/>
              <a:t>cây</a:t>
            </a:r>
            <a:r>
              <a:rPr lang="en-US" altLang="en-US" sz="2800" b="0" dirty="0"/>
              <a:t> </a:t>
            </a:r>
            <a:r>
              <a:rPr lang="en-US" altLang="en-US" sz="2800" b="0" dirty="0" err="1"/>
              <a:t>sống</a:t>
            </a:r>
            <a:r>
              <a:rPr lang="en-US" altLang="en-US" sz="2800" b="0" dirty="0"/>
              <a:t> </a:t>
            </a:r>
            <a:r>
              <a:rPr lang="en-US" altLang="en-US" sz="2800" b="0" dirty="0" err="1"/>
              <a:t>nơi</a:t>
            </a:r>
            <a:r>
              <a:rPr lang="en-US" altLang="en-US" sz="2800" b="0" dirty="0"/>
              <a:t> </a:t>
            </a:r>
            <a:r>
              <a:rPr lang="en-US" altLang="en-US" sz="2800" b="0" dirty="0" err="1"/>
              <a:t>quang</a:t>
            </a:r>
            <a:r>
              <a:rPr lang="en-US" altLang="en-US" sz="2800" b="0" dirty="0"/>
              <a:t> </a:t>
            </a:r>
            <a:r>
              <a:rPr lang="en-US" altLang="en-US" sz="2800" b="0" dirty="0" err="1"/>
              <a:t>đãng</a:t>
            </a:r>
            <a:r>
              <a:rPr lang="en-US" altLang="en-US" sz="2800" b="0" dirty="0"/>
              <a:t>, </a:t>
            </a:r>
            <a:r>
              <a:rPr lang="en-US" altLang="en-US" sz="2800" b="0" dirty="0" err="1"/>
              <a:t>ánh</a:t>
            </a:r>
            <a:r>
              <a:rPr lang="en-US" altLang="en-US" sz="2800" b="0" dirty="0"/>
              <a:t> </a:t>
            </a:r>
            <a:r>
              <a:rPr lang="en-US" altLang="en-US" sz="2800" b="0" dirty="0" err="1"/>
              <a:t>sáng</a:t>
            </a:r>
            <a:r>
              <a:rPr lang="en-US" altLang="en-US" sz="2800" b="0" dirty="0"/>
              <a:t> </a:t>
            </a:r>
            <a:r>
              <a:rPr lang="en-US" altLang="en-US" sz="2800" b="0" dirty="0" err="1"/>
              <a:t>nhiều</a:t>
            </a:r>
            <a:endParaRPr lang="en-US" altLang="en-US" sz="2800" b="0" dirty="0"/>
          </a:p>
          <a:p>
            <a:r>
              <a:rPr lang="en-US" altLang="en-US" sz="2800" b="0" dirty="0"/>
              <a:t>VD: </a:t>
            </a:r>
            <a:r>
              <a:rPr lang="en-US" altLang="en-US" sz="2800" b="0" dirty="0" err="1"/>
              <a:t>lúa</a:t>
            </a:r>
            <a:r>
              <a:rPr lang="en-US" altLang="en-US" sz="2800" b="0" dirty="0"/>
              <a:t>, </a:t>
            </a:r>
            <a:r>
              <a:rPr lang="en-US" altLang="en-US" sz="2800" b="0" dirty="0" err="1"/>
              <a:t>ngô</a:t>
            </a:r>
            <a:r>
              <a:rPr lang="en-US" altLang="en-US" sz="2800" b="0" dirty="0"/>
              <a:t>, </a:t>
            </a:r>
            <a:r>
              <a:rPr lang="en-US" altLang="en-US" sz="2800" b="0" dirty="0" err="1"/>
              <a:t>thông</a:t>
            </a:r>
            <a:r>
              <a:rPr lang="en-US" altLang="en-US" sz="2800" b="0" dirty="0"/>
              <a:t>, </a:t>
            </a:r>
            <a:r>
              <a:rPr lang="en-US" altLang="en-US" sz="2800" b="0" dirty="0" err="1"/>
              <a:t>vạn</a:t>
            </a:r>
            <a:r>
              <a:rPr lang="en-US" altLang="en-US" sz="2800" b="0" dirty="0"/>
              <a:t> </a:t>
            </a:r>
            <a:r>
              <a:rPr lang="en-US" altLang="en-US" sz="2800" b="0" dirty="0" err="1"/>
              <a:t>niên</a:t>
            </a:r>
            <a:r>
              <a:rPr lang="en-US" altLang="en-US" sz="2800" b="0" dirty="0"/>
              <a:t> </a:t>
            </a:r>
            <a:r>
              <a:rPr lang="en-US" altLang="en-US" sz="2800" b="0" dirty="0" err="1"/>
              <a:t>thanh</a:t>
            </a:r>
            <a:r>
              <a:rPr lang="en-US" altLang="en-US" sz="2800" b="0" dirty="0"/>
              <a:t>,…</a:t>
            </a:r>
          </a:p>
          <a:p>
            <a:r>
              <a:rPr lang="en-US" altLang="en-US" sz="2800" b="0" dirty="0"/>
              <a:t>+ </a:t>
            </a:r>
            <a:r>
              <a:rPr lang="en-US" altLang="en-US" sz="2800" dirty="0" err="1"/>
              <a:t>Nhóm</a:t>
            </a:r>
            <a:r>
              <a:rPr lang="en-US" altLang="en-US" sz="2800" dirty="0"/>
              <a:t> </a:t>
            </a:r>
            <a:r>
              <a:rPr lang="en-US" altLang="en-US" sz="2800" dirty="0" err="1"/>
              <a:t>cây</a:t>
            </a:r>
            <a:r>
              <a:rPr lang="en-US" altLang="en-US" sz="2800" dirty="0"/>
              <a:t> </a:t>
            </a:r>
            <a:r>
              <a:rPr lang="en-US" altLang="en-US" sz="2800" dirty="0" err="1"/>
              <a:t>ưa</a:t>
            </a:r>
            <a:r>
              <a:rPr lang="en-US" altLang="en-US" sz="2800" dirty="0"/>
              <a:t> </a:t>
            </a:r>
            <a:r>
              <a:rPr lang="en-US" altLang="en-US" sz="2800" dirty="0" err="1"/>
              <a:t>bóng</a:t>
            </a:r>
            <a:r>
              <a:rPr lang="en-US" altLang="en-US" sz="2800" b="0" dirty="0"/>
              <a:t>: </a:t>
            </a:r>
            <a:r>
              <a:rPr lang="en-US" altLang="en-US" sz="2800" b="0" dirty="0" err="1"/>
              <a:t>Gồm</a:t>
            </a:r>
            <a:r>
              <a:rPr lang="en-US" altLang="en-US" sz="2800" b="0" dirty="0"/>
              <a:t> </a:t>
            </a:r>
            <a:r>
              <a:rPr lang="en-US" altLang="en-US" sz="2800" b="0" dirty="0" err="1"/>
              <a:t>những</a:t>
            </a:r>
            <a:r>
              <a:rPr lang="en-US" altLang="en-US" sz="2800" b="0" dirty="0"/>
              <a:t> </a:t>
            </a:r>
            <a:r>
              <a:rPr lang="en-US" altLang="en-US" sz="2800" b="0" dirty="0" err="1"/>
              <a:t>cây</a:t>
            </a:r>
            <a:r>
              <a:rPr lang="en-US" altLang="en-US" sz="2800" b="0" dirty="0"/>
              <a:t> </a:t>
            </a:r>
            <a:r>
              <a:rPr lang="en-US" altLang="en-US" sz="2800" b="0" dirty="0" err="1"/>
              <a:t>sống</a:t>
            </a:r>
            <a:r>
              <a:rPr lang="en-US" altLang="en-US" sz="2800" b="0" dirty="0"/>
              <a:t> </a:t>
            </a:r>
            <a:r>
              <a:rPr lang="en-US" altLang="en-US" sz="2800" b="0" dirty="0" err="1"/>
              <a:t>nơi</a:t>
            </a:r>
            <a:r>
              <a:rPr lang="en-US" altLang="en-US" sz="2800" b="0" dirty="0"/>
              <a:t> </a:t>
            </a:r>
            <a:r>
              <a:rPr lang="en-US" altLang="en-US" sz="2800" b="0" dirty="0" err="1"/>
              <a:t>có</a:t>
            </a:r>
            <a:r>
              <a:rPr lang="en-US" altLang="en-US" sz="2800" b="0" dirty="0"/>
              <a:t> </a:t>
            </a:r>
            <a:r>
              <a:rPr lang="en-US" altLang="en-US" sz="2800" b="0" dirty="0" err="1"/>
              <a:t>ánh</a:t>
            </a:r>
            <a:r>
              <a:rPr lang="en-US" altLang="en-US" sz="2800" b="0" dirty="0"/>
              <a:t> </a:t>
            </a:r>
            <a:r>
              <a:rPr lang="en-US" altLang="en-US" sz="2800" b="0" dirty="0" err="1"/>
              <a:t>sáng</a:t>
            </a:r>
            <a:r>
              <a:rPr lang="en-US" altLang="en-US" sz="2800" b="0" dirty="0"/>
              <a:t> </a:t>
            </a:r>
            <a:r>
              <a:rPr lang="en-US" altLang="en-US" sz="2800" b="0" dirty="0" err="1"/>
              <a:t>yếu</a:t>
            </a:r>
            <a:r>
              <a:rPr lang="en-US" altLang="en-US" sz="2800" b="0" dirty="0"/>
              <a:t>, </a:t>
            </a:r>
            <a:r>
              <a:rPr lang="en-US" altLang="en-US" sz="2800" b="0" dirty="0" err="1"/>
              <a:t>ánh</a:t>
            </a:r>
            <a:r>
              <a:rPr lang="en-US" altLang="en-US" sz="2800" b="0" dirty="0"/>
              <a:t> </a:t>
            </a:r>
            <a:r>
              <a:rPr lang="en-US" altLang="en-US" sz="2800" b="0" dirty="0" err="1"/>
              <a:t>sáng</a:t>
            </a:r>
            <a:r>
              <a:rPr lang="en-US" altLang="en-US" sz="2800" b="0" dirty="0"/>
              <a:t> </a:t>
            </a:r>
            <a:r>
              <a:rPr lang="en-US" altLang="en-US" sz="2800" b="0" dirty="0" err="1"/>
              <a:t>tán</a:t>
            </a:r>
            <a:r>
              <a:rPr lang="en-US" altLang="en-US" sz="2800" b="0" dirty="0"/>
              <a:t> </a:t>
            </a:r>
            <a:r>
              <a:rPr lang="en-US" altLang="en-US" sz="2800" b="0" dirty="0" err="1"/>
              <a:t>xạ</a:t>
            </a:r>
            <a:r>
              <a:rPr lang="en-US" altLang="en-US" sz="2800" b="0" dirty="0"/>
              <a:t> </a:t>
            </a:r>
            <a:r>
              <a:rPr lang="en-US" altLang="en-US" sz="2800" b="0" dirty="0" err="1"/>
              <a:t>như</a:t>
            </a:r>
            <a:r>
              <a:rPr lang="en-US" altLang="en-US" sz="2800" b="0" dirty="0"/>
              <a:t> </a:t>
            </a:r>
            <a:r>
              <a:rPr lang="en-US" altLang="en-US" sz="2800" b="0" dirty="0" err="1"/>
              <a:t>dưới</a:t>
            </a:r>
            <a:r>
              <a:rPr lang="en-US" altLang="en-US" sz="2800" b="0" dirty="0"/>
              <a:t> </a:t>
            </a:r>
            <a:r>
              <a:rPr lang="en-US" altLang="en-US" sz="2800" b="0" dirty="0" err="1"/>
              <a:t>tán</a:t>
            </a:r>
            <a:r>
              <a:rPr lang="en-US" altLang="en-US" sz="2800" b="0" dirty="0"/>
              <a:t> </a:t>
            </a:r>
            <a:r>
              <a:rPr lang="en-US" altLang="en-US" sz="2800" b="0" dirty="0" err="1"/>
              <a:t>cây</a:t>
            </a:r>
            <a:r>
              <a:rPr lang="en-US" altLang="en-US" sz="2800" b="0" dirty="0"/>
              <a:t> </a:t>
            </a:r>
            <a:r>
              <a:rPr lang="en-US" altLang="en-US" sz="2800" b="0" dirty="0" err="1"/>
              <a:t>khác</a:t>
            </a:r>
            <a:r>
              <a:rPr lang="en-US" altLang="en-US" sz="2800" b="0" dirty="0"/>
              <a:t>, </a:t>
            </a:r>
            <a:r>
              <a:rPr lang="en-US" altLang="en-US" sz="2800" b="0" dirty="0" err="1"/>
              <a:t>đặt</a:t>
            </a:r>
            <a:r>
              <a:rPr lang="en-US" altLang="en-US" sz="2800" b="0" dirty="0"/>
              <a:t> </a:t>
            </a:r>
            <a:r>
              <a:rPr lang="en-US" altLang="en-US" sz="2800" b="0" dirty="0" err="1"/>
              <a:t>trong</a:t>
            </a:r>
            <a:r>
              <a:rPr lang="en-US" altLang="en-US" sz="2800" b="0" dirty="0"/>
              <a:t> </a:t>
            </a:r>
            <a:r>
              <a:rPr lang="en-US" altLang="en-US" sz="2800" b="0" dirty="0" err="1"/>
              <a:t>nhà</a:t>
            </a:r>
            <a:r>
              <a:rPr lang="en-US" altLang="en-US" sz="2800" b="0" dirty="0"/>
              <a:t>…</a:t>
            </a:r>
          </a:p>
          <a:p>
            <a:r>
              <a:rPr lang="en-US" altLang="en-US" sz="2800" b="0" dirty="0"/>
              <a:t>VD: </a:t>
            </a:r>
            <a:r>
              <a:rPr lang="en-US" altLang="en-US" sz="2800" b="0" dirty="0" err="1"/>
              <a:t>lá</a:t>
            </a:r>
            <a:r>
              <a:rPr lang="en-US" altLang="en-US" sz="2800" b="0" dirty="0"/>
              <a:t> </a:t>
            </a:r>
            <a:r>
              <a:rPr lang="en-US" altLang="en-US" sz="2800" b="0" dirty="0" err="1"/>
              <a:t>lốt</a:t>
            </a:r>
            <a:r>
              <a:rPr lang="en-US" altLang="en-US" sz="2800" b="0" dirty="0"/>
              <a:t>, </a:t>
            </a:r>
            <a:r>
              <a:rPr lang="en-US" altLang="en-US" sz="2800" b="0" dirty="0" err="1"/>
              <a:t>kim</a:t>
            </a:r>
            <a:r>
              <a:rPr lang="en-US" altLang="en-US" sz="2800" b="0" dirty="0"/>
              <a:t> </a:t>
            </a:r>
            <a:r>
              <a:rPr lang="en-US" altLang="en-US" sz="2800" b="0" dirty="0" err="1"/>
              <a:t>tiền</a:t>
            </a:r>
            <a:r>
              <a:rPr lang="en-US" altLang="en-US" sz="2800" b="0" dirty="0"/>
              <a:t>, </a:t>
            </a:r>
            <a:r>
              <a:rPr lang="en-US" altLang="en-US" sz="2800" b="0" dirty="0" err="1"/>
              <a:t>hoa</a:t>
            </a:r>
            <a:r>
              <a:rPr lang="en-US" altLang="en-US" sz="2800" b="0" dirty="0"/>
              <a:t> </a:t>
            </a:r>
            <a:r>
              <a:rPr lang="en-US" altLang="en-US" sz="2800" b="0" dirty="0" err="1"/>
              <a:t>phong</a:t>
            </a:r>
            <a:r>
              <a:rPr lang="en-US" altLang="en-US" sz="2800" b="0" dirty="0"/>
              <a:t> </a:t>
            </a:r>
            <a:r>
              <a:rPr lang="en-US" altLang="en-US" sz="2800" b="0" dirty="0" err="1"/>
              <a:t>lan</a:t>
            </a:r>
            <a:r>
              <a:rPr lang="en-US" altLang="en-US" sz="2800" b="0" dirty="0"/>
              <a:t>,.</a:t>
            </a:r>
          </a:p>
        </p:txBody>
      </p:sp>
      <p:sp>
        <p:nvSpPr>
          <p:cNvPr id="4" name="Rectangle 5">
            <a:extLst>
              <a:ext uri="{FF2B5EF4-FFF2-40B4-BE49-F238E27FC236}">
                <a16:creationId xmlns:a16="http://schemas.microsoft.com/office/drawing/2014/main" id="{F455D262-B967-4210-B939-339E229E4E3C}"/>
              </a:ext>
            </a:extLst>
          </p:cNvPr>
          <p:cNvSpPr txBox="1">
            <a:spLocks noChangeArrowheads="1"/>
          </p:cNvSpPr>
          <p:nvPr/>
        </p:nvSpPr>
        <p:spPr>
          <a:xfrm>
            <a:off x="179512" y="116632"/>
            <a:ext cx="8418462" cy="63368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buFontTx/>
              <a:buNone/>
            </a:pPr>
            <a:r>
              <a:rPr lang="en-US" altLang="en-US" sz="2800" b="1" kern="0" dirty="0" smtClean="0">
                <a:solidFill>
                  <a:srgbClr val="0000CC"/>
                </a:solidFill>
                <a:latin typeface="Times New Roman" panose="02020603050405020304" pitchFamily="18" charset="0"/>
                <a:cs typeface="Times New Roman" panose="02020603050405020304" pitchFamily="18" charset="0"/>
              </a:rPr>
              <a:t>I.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Ảnh</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hưởng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của</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ánh</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sáng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lên</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đời</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sống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thực</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vật</a:t>
            </a:r>
            <a:endParaRPr lang="en-US" altLang="en-US" sz="2800" b="1" kern="0" dirty="0">
              <a:solidFill>
                <a:srgbClr val="0000CC"/>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88612521"/>
      </p:ext>
    </p:extLst>
  </p:cSld>
  <p:clrMapOvr>
    <a:masterClrMapping/>
  </p:clrMapOvr>
  <p:transition spd="slow" advTm="277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860">
                                            <p:txEl>
                                              <p:pRg st="0" end="0"/>
                                            </p:txEl>
                                          </p:spTgt>
                                        </p:tgtEl>
                                        <p:attrNameLst>
                                          <p:attrName>style.visibility</p:attrName>
                                        </p:attrNameLst>
                                      </p:cBhvr>
                                      <p:to>
                                        <p:strVal val="visible"/>
                                      </p:to>
                                    </p:set>
                                    <p:anim calcmode="lin" valueType="num">
                                      <p:cBhvr additive="base">
                                        <p:cTn id="7" dur="500" fill="hold"/>
                                        <p:tgtEl>
                                          <p:spTgt spid="358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5860">
                                            <p:txEl>
                                              <p:pRg st="1" end="1"/>
                                            </p:txEl>
                                          </p:spTgt>
                                        </p:tgtEl>
                                        <p:attrNameLst>
                                          <p:attrName>style.visibility</p:attrName>
                                        </p:attrNameLst>
                                      </p:cBhvr>
                                      <p:to>
                                        <p:strVal val="visible"/>
                                      </p:to>
                                    </p:set>
                                    <p:anim calcmode="lin" valueType="num">
                                      <p:cBhvr additive="base">
                                        <p:cTn id="13" dur="500" fill="hold"/>
                                        <p:tgtEl>
                                          <p:spTgt spid="3586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5860">
                                            <p:txEl>
                                              <p:pRg st="2" end="2"/>
                                            </p:txEl>
                                          </p:spTgt>
                                        </p:tgtEl>
                                        <p:attrNameLst>
                                          <p:attrName>style.visibility</p:attrName>
                                        </p:attrNameLst>
                                      </p:cBhvr>
                                      <p:to>
                                        <p:strVal val="visible"/>
                                      </p:to>
                                    </p:set>
                                    <p:anim calcmode="lin" valueType="num">
                                      <p:cBhvr additive="base">
                                        <p:cTn id="19" dur="500" fill="hold"/>
                                        <p:tgtEl>
                                          <p:spTgt spid="3586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5860">
                                            <p:txEl>
                                              <p:pRg st="3" end="3"/>
                                            </p:txEl>
                                          </p:spTgt>
                                        </p:tgtEl>
                                        <p:attrNameLst>
                                          <p:attrName>style.visibility</p:attrName>
                                        </p:attrNameLst>
                                      </p:cBhvr>
                                      <p:to>
                                        <p:strVal val="visible"/>
                                      </p:to>
                                    </p:set>
                                    <p:anim calcmode="lin" valueType="num">
                                      <p:cBhvr additive="base">
                                        <p:cTn id="25" dur="500" fill="hold"/>
                                        <p:tgtEl>
                                          <p:spTgt spid="3586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6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5860">
                                            <p:txEl>
                                              <p:pRg st="4" end="4"/>
                                            </p:txEl>
                                          </p:spTgt>
                                        </p:tgtEl>
                                        <p:attrNameLst>
                                          <p:attrName>style.visibility</p:attrName>
                                        </p:attrNameLst>
                                      </p:cBhvr>
                                      <p:to>
                                        <p:strVal val="visible"/>
                                      </p:to>
                                    </p:set>
                                    <p:anim calcmode="lin" valueType="num">
                                      <p:cBhvr additive="base">
                                        <p:cTn id="31" dur="500" fill="hold"/>
                                        <p:tgtEl>
                                          <p:spTgt spid="3586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6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5860">
                                            <p:txEl>
                                              <p:pRg st="5" end="5"/>
                                            </p:txEl>
                                          </p:spTgt>
                                        </p:tgtEl>
                                        <p:attrNameLst>
                                          <p:attrName>style.visibility</p:attrName>
                                        </p:attrNameLst>
                                      </p:cBhvr>
                                      <p:to>
                                        <p:strVal val="visible"/>
                                      </p:to>
                                    </p:set>
                                    <p:anim calcmode="lin" valueType="num">
                                      <p:cBhvr additive="base">
                                        <p:cTn id="37" dur="500" fill="hold"/>
                                        <p:tgtEl>
                                          <p:spTgt spid="3586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86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p:nvPr/>
        </p:nvSpPr>
        <p:spPr>
          <a:xfrm>
            <a:off x="0" y="457200"/>
            <a:ext cx="9144000" cy="2227263"/>
          </a:xfrm>
          <a:prstGeom prst="rect">
            <a:avLst/>
          </a:prstGeom>
          <a:noFill/>
          <a:ln w="9525">
            <a:noFill/>
          </a:ln>
        </p:spPr>
        <p:txBody>
          <a:bodyPr>
            <a:spAutoFit/>
          </a:bodyPr>
          <a:lstStyle/>
          <a:p>
            <a:pPr algn="just" eaLnBrk="1" hangingPunct="1">
              <a:spcBef>
                <a:spcPct val="50000"/>
              </a:spcBef>
            </a:pPr>
            <a:r>
              <a:rPr sz="2400" b="1" dirty="0">
                <a:solidFill>
                  <a:srgbClr val="003300"/>
                </a:solidFill>
                <a:latin typeface=".VnArabia" pitchFamily="34" charset="0"/>
                <a:cs typeface="Times New Roman" panose="02020603050405020304" pitchFamily="18" charset="0"/>
              </a:rPr>
              <a:t>    </a:t>
            </a:r>
            <a:r>
              <a:rPr sz="2800" b="1" dirty="0">
                <a:solidFill>
                  <a:srgbClr val="003300"/>
                </a:solidFill>
                <a:latin typeface="Times New Roman" panose="02020603050405020304" pitchFamily="18" charset="0"/>
                <a:cs typeface="Times New Roman" panose="02020603050405020304" pitchFamily="18" charset="0"/>
              </a:rPr>
              <a:t>V</a:t>
            </a:r>
            <a:r>
              <a:rPr sz="2800" b="1" dirty="0">
                <a:solidFill>
                  <a:srgbClr val="003300"/>
                </a:solidFill>
                <a:latin typeface="Times New Roman" panose="02020603050405020304" pitchFamily="18" charset="0"/>
                <a:ea typeface="Times New Roman" panose="02020603050405020304" pitchFamily="18" charset="0"/>
              </a:rPr>
              <a:t>à</a:t>
            </a:r>
            <a:r>
              <a:rPr sz="2800" b="1" dirty="0">
                <a:solidFill>
                  <a:srgbClr val="003300"/>
                </a:solidFill>
                <a:latin typeface="Times New Roman" panose="02020603050405020304" pitchFamily="18" charset="0"/>
                <a:cs typeface="Times New Roman" panose="02020603050405020304" pitchFamily="18" charset="0"/>
              </a:rPr>
              <a:t>o đêm trăng sáng, tìm một tổ kiến v</a:t>
            </a:r>
            <a:r>
              <a:rPr sz="2800" b="1" dirty="0">
                <a:solidFill>
                  <a:srgbClr val="003300"/>
                </a:solidFill>
                <a:latin typeface="Times New Roman" panose="02020603050405020304" pitchFamily="18" charset="0"/>
                <a:ea typeface="Times New Roman" panose="02020603050405020304" pitchFamily="18" charset="0"/>
              </a:rPr>
              <a:t>à</a:t>
            </a:r>
            <a:r>
              <a:rPr sz="2800" b="1" dirty="0">
                <a:solidFill>
                  <a:srgbClr val="003300"/>
                </a:solidFill>
                <a:latin typeface="Times New Roman" panose="02020603050405020304" pitchFamily="18" charset="0"/>
                <a:cs typeface="Times New Roman" panose="02020603050405020304" pitchFamily="18" charset="0"/>
              </a:rPr>
              <a:t> quan sát kiến bò trên đường mòn nhờ ánh sáng mặt trăng. Đặt trên đường đi của kiến một chiếc gương nhỏ để phản chiếu ánh sáng, sau đó theo dõi hướng bò của kiến. Có 3 khả năng có thể xảy ra:</a:t>
            </a:r>
            <a:endParaRPr sz="2800" b="1" dirty="0">
              <a:solidFill>
                <a:srgbClr val="003300"/>
              </a:solidFill>
              <a:latin typeface="Times New Roman" panose="02020603050405020304" pitchFamily="18" charset="0"/>
              <a:ea typeface="Times New Roman" panose="02020603050405020304" pitchFamily="18" charset="0"/>
            </a:endParaRPr>
          </a:p>
        </p:txBody>
      </p:sp>
      <p:sp>
        <p:nvSpPr>
          <p:cNvPr id="28676" name="Text Box 4"/>
          <p:cNvSpPr txBox="1"/>
          <p:nvPr/>
        </p:nvSpPr>
        <p:spPr>
          <a:xfrm>
            <a:off x="-6350" y="2605088"/>
            <a:ext cx="6102350" cy="519112"/>
          </a:xfrm>
          <a:prstGeom prst="rect">
            <a:avLst/>
          </a:prstGeom>
          <a:noFill/>
          <a:ln w="9525">
            <a:noFill/>
          </a:ln>
        </p:spPr>
        <p:txBody>
          <a:bodyPr>
            <a:spAutoFit/>
          </a:bodyPr>
          <a:lstStyle/>
          <a:p>
            <a:pPr eaLnBrk="1" hangingPunct="1">
              <a:spcBef>
                <a:spcPct val="50000"/>
              </a:spcBef>
            </a:pPr>
            <a:r>
              <a:rPr sz="2800" b="1" dirty="0">
                <a:solidFill>
                  <a:schemeClr val="tx2"/>
                </a:solidFill>
                <a:latin typeface="Times New Roman" panose="02020603050405020304" pitchFamily="18" charset="0"/>
                <a:cs typeface="Times New Roman" panose="02020603050405020304" pitchFamily="18" charset="0"/>
              </a:rPr>
              <a:t>A. Kiến sẽ tiếp tục bò theo hướng cũ.</a:t>
            </a:r>
            <a:endParaRPr sz="2800" b="1" dirty="0">
              <a:solidFill>
                <a:schemeClr val="tx2"/>
              </a:solidFill>
              <a:latin typeface="Times New Roman" panose="02020603050405020304" pitchFamily="18" charset="0"/>
              <a:ea typeface="Times New Roman" panose="02020603050405020304" pitchFamily="18" charset="0"/>
            </a:endParaRPr>
          </a:p>
        </p:txBody>
      </p:sp>
      <p:sp>
        <p:nvSpPr>
          <p:cNvPr id="28677" name="Text Box 5"/>
          <p:cNvSpPr txBox="1"/>
          <p:nvPr/>
        </p:nvSpPr>
        <p:spPr>
          <a:xfrm>
            <a:off x="0" y="3367088"/>
            <a:ext cx="6781800" cy="519112"/>
          </a:xfrm>
          <a:prstGeom prst="rect">
            <a:avLst/>
          </a:prstGeom>
          <a:noFill/>
          <a:ln w="9525">
            <a:noFill/>
          </a:ln>
        </p:spPr>
        <p:txBody>
          <a:bodyPr>
            <a:spAutoFit/>
          </a:bodyPr>
          <a:lstStyle/>
          <a:p>
            <a:pPr eaLnBrk="1" hangingPunct="1">
              <a:spcBef>
                <a:spcPct val="50000"/>
              </a:spcBef>
            </a:pPr>
            <a:r>
              <a:rPr sz="2800" b="1" dirty="0">
                <a:solidFill>
                  <a:schemeClr val="tx2"/>
                </a:solidFill>
                <a:latin typeface="Times New Roman" panose="02020603050405020304" pitchFamily="18" charset="0"/>
                <a:cs typeface="Times New Roman" panose="02020603050405020304" pitchFamily="18" charset="0"/>
              </a:rPr>
              <a:t>B. Kiến sẽ bò theo nhiều hướng khác nhau.</a:t>
            </a:r>
            <a:endParaRPr sz="2800" b="1" dirty="0">
              <a:solidFill>
                <a:schemeClr val="tx2"/>
              </a:solidFill>
              <a:latin typeface="Times New Roman" panose="02020603050405020304" pitchFamily="18" charset="0"/>
              <a:ea typeface="Times New Roman" panose="02020603050405020304" pitchFamily="18" charset="0"/>
            </a:endParaRPr>
          </a:p>
        </p:txBody>
      </p:sp>
      <p:sp>
        <p:nvSpPr>
          <p:cNvPr id="28679" name="Text Box 7"/>
          <p:cNvSpPr txBox="1"/>
          <p:nvPr/>
        </p:nvSpPr>
        <p:spPr>
          <a:xfrm>
            <a:off x="0" y="4114800"/>
            <a:ext cx="7086600" cy="946150"/>
          </a:xfrm>
          <a:prstGeom prst="rect">
            <a:avLst/>
          </a:prstGeom>
          <a:noFill/>
          <a:ln w="9525">
            <a:noFill/>
          </a:ln>
        </p:spPr>
        <p:txBody>
          <a:bodyPr>
            <a:spAutoFit/>
          </a:bodyPr>
          <a:lstStyle/>
          <a:p>
            <a:pPr eaLnBrk="1" hangingPunct="1">
              <a:spcBef>
                <a:spcPct val="50000"/>
              </a:spcBef>
            </a:pPr>
            <a:r>
              <a:rPr sz="2800" b="1" dirty="0">
                <a:solidFill>
                  <a:schemeClr val="tx2"/>
                </a:solidFill>
                <a:latin typeface="Times New Roman" panose="02020603050405020304" pitchFamily="18" charset="0"/>
                <a:cs typeface="Times New Roman" panose="02020603050405020304" pitchFamily="18" charset="0"/>
              </a:rPr>
              <a:t>C. Kiến sẽ bò theo hướng ánh sáng do gương phản chiếu.</a:t>
            </a:r>
            <a:endParaRPr sz="2800" b="1" dirty="0">
              <a:solidFill>
                <a:schemeClr val="tx2"/>
              </a:solidFill>
              <a:latin typeface="Times New Roman" panose="02020603050405020304" pitchFamily="18" charset="0"/>
              <a:ea typeface="Times New Roman" panose="02020603050405020304" pitchFamily="18" charset="0"/>
            </a:endParaRPr>
          </a:p>
        </p:txBody>
      </p:sp>
      <p:grpSp>
        <p:nvGrpSpPr>
          <p:cNvPr id="2" name="Group 8"/>
          <p:cNvGrpSpPr/>
          <p:nvPr/>
        </p:nvGrpSpPr>
        <p:grpSpPr>
          <a:xfrm>
            <a:off x="7620000" y="4419600"/>
            <a:ext cx="1524000" cy="542925"/>
            <a:chOff x="3552" y="2832"/>
            <a:chExt cx="912" cy="342"/>
          </a:xfrm>
        </p:grpSpPr>
        <p:sp>
          <p:nvSpPr>
            <p:cNvPr id="21519" name="Text Box 9"/>
            <p:cNvSpPr txBox="1"/>
            <p:nvPr/>
          </p:nvSpPr>
          <p:spPr>
            <a:xfrm>
              <a:off x="3552" y="2880"/>
              <a:ext cx="498" cy="231"/>
            </a:xfrm>
            <a:prstGeom prst="rect">
              <a:avLst/>
            </a:prstGeom>
            <a:gradFill rotWithShape="1">
              <a:gsLst>
                <a:gs pos="0">
                  <a:schemeClr val="bg1"/>
                </a:gs>
                <a:gs pos="100000">
                  <a:schemeClr val="folHlink"/>
                </a:gs>
              </a:gsLst>
              <a:path path="shape">
                <a:fillToRect l="50000" t="50000" r="50000" b="50000"/>
              </a:path>
              <a:tileRect/>
            </a:gradFill>
            <a:ln w="9525">
              <a:noFill/>
            </a:ln>
          </p:spPr>
          <p:txBody>
            <a:bodyPr>
              <a:spAutoFit/>
            </a:bodyPr>
            <a:lstStyle/>
            <a:p>
              <a:pPr eaLnBrk="1" hangingPunct="1">
                <a:spcBef>
                  <a:spcPct val="50000"/>
                </a:spcBef>
              </a:pPr>
              <a:r>
                <a:rPr b="1" dirty="0">
                  <a:solidFill>
                    <a:srgbClr val="FF0066"/>
                  </a:solidFill>
                  <a:latin typeface="Times New Roman" panose="02020603050405020304" pitchFamily="18" charset="0"/>
                  <a:cs typeface="Times New Roman" panose="02020603050405020304" pitchFamily="18" charset="0"/>
                </a:rPr>
                <a:t>Đúng!</a:t>
              </a:r>
              <a:endParaRPr b="1" dirty="0">
                <a:solidFill>
                  <a:srgbClr val="FF0066"/>
                </a:solidFill>
                <a:latin typeface="Times New Roman" panose="02020603050405020304" pitchFamily="18" charset="0"/>
                <a:ea typeface="Times New Roman" panose="02020603050405020304" pitchFamily="18" charset="0"/>
              </a:endParaRPr>
            </a:p>
          </p:txBody>
        </p:sp>
        <p:pic>
          <p:nvPicPr>
            <p:cNvPr id="21520" name="Picture 10" descr="bouquet"/>
            <p:cNvPicPr>
              <a:picLocks noChangeAspect="1"/>
            </p:cNvPicPr>
            <p:nvPr/>
          </p:nvPicPr>
          <p:blipFill>
            <a:blip r:embed="rId2"/>
            <a:stretch>
              <a:fillRect/>
            </a:stretch>
          </p:blipFill>
          <p:spPr>
            <a:xfrm>
              <a:off x="4080" y="2832"/>
              <a:ext cx="384" cy="342"/>
            </a:xfrm>
            <a:prstGeom prst="rect">
              <a:avLst/>
            </a:prstGeom>
            <a:noFill/>
            <a:ln w="9525">
              <a:noFill/>
            </a:ln>
          </p:spPr>
        </p:pic>
      </p:grpSp>
      <p:grpSp>
        <p:nvGrpSpPr>
          <p:cNvPr id="3" name="Group 11"/>
          <p:cNvGrpSpPr/>
          <p:nvPr/>
        </p:nvGrpSpPr>
        <p:grpSpPr>
          <a:xfrm>
            <a:off x="7569200" y="3552825"/>
            <a:ext cx="1574800" cy="485775"/>
            <a:chOff x="4432" y="1056"/>
            <a:chExt cx="992" cy="306"/>
          </a:xfrm>
        </p:grpSpPr>
        <p:pic>
          <p:nvPicPr>
            <p:cNvPr id="21517" name="Picture 12" descr="khoc"/>
            <p:cNvPicPr>
              <a:picLocks noChangeAspect="1"/>
            </p:cNvPicPr>
            <p:nvPr/>
          </p:nvPicPr>
          <p:blipFill>
            <a:blip r:embed="rId3"/>
            <a:srcRect l="380" t="9702" b="23132"/>
            <a:stretch>
              <a:fillRect/>
            </a:stretch>
          </p:blipFill>
          <p:spPr>
            <a:xfrm>
              <a:off x="4973" y="1056"/>
              <a:ext cx="451" cy="306"/>
            </a:xfrm>
            <a:prstGeom prst="rect">
              <a:avLst/>
            </a:prstGeom>
            <a:noFill/>
            <a:ln w="9525">
              <a:noFill/>
            </a:ln>
          </p:spPr>
        </p:pic>
        <p:sp>
          <p:nvSpPr>
            <p:cNvPr id="21518" name="Text Box 13"/>
            <p:cNvSpPr txBox="1"/>
            <p:nvPr/>
          </p:nvSpPr>
          <p:spPr>
            <a:xfrm>
              <a:off x="4432" y="1056"/>
              <a:ext cx="524" cy="288"/>
            </a:xfrm>
            <a:prstGeom prst="rect">
              <a:avLst/>
            </a:prstGeom>
            <a:gradFill rotWithShape="1">
              <a:gsLst>
                <a:gs pos="0">
                  <a:schemeClr val="bg1"/>
                </a:gs>
                <a:gs pos="100000">
                  <a:schemeClr val="folHlink"/>
                </a:gs>
              </a:gsLst>
              <a:path path="shape">
                <a:fillToRect l="50000" t="50000" r="50000" b="50000"/>
              </a:path>
              <a:tileRect/>
            </a:gradFill>
            <a:ln w="9525">
              <a:noFill/>
            </a:ln>
          </p:spPr>
          <p:txBody>
            <a:bodyPr>
              <a:spAutoFit/>
            </a:bodyPr>
            <a:lstStyle/>
            <a:p>
              <a:pPr eaLnBrk="1" hangingPunct="1">
                <a:spcBef>
                  <a:spcPct val="50000"/>
                </a:spcBef>
              </a:pPr>
              <a:r>
                <a:rPr sz="2400" b="1" dirty="0">
                  <a:solidFill>
                    <a:srgbClr val="FF0066"/>
                  </a:solidFill>
                  <a:latin typeface="Times New Roman" panose="02020603050405020304" pitchFamily="18" charset="0"/>
                  <a:cs typeface="Times New Roman" panose="02020603050405020304" pitchFamily="18" charset="0"/>
                </a:rPr>
                <a:t>Sai</a:t>
              </a:r>
              <a:r>
                <a:rPr b="1" dirty="0">
                  <a:solidFill>
                    <a:srgbClr val="FF0066"/>
                  </a:solidFill>
                  <a:latin typeface="Times New Roman" panose="02020603050405020304" pitchFamily="18" charset="0"/>
                  <a:cs typeface="Times New Roman" panose="02020603050405020304" pitchFamily="18" charset="0"/>
                </a:rPr>
                <a:t>!</a:t>
              </a:r>
              <a:endParaRPr b="1" dirty="0">
                <a:solidFill>
                  <a:srgbClr val="FF0066"/>
                </a:solidFill>
                <a:latin typeface="Times New Roman" panose="02020603050405020304" pitchFamily="18" charset="0"/>
                <a:ea typeface="Times New Roman" panose="02020603050405020304" pitchFamily="18" charset="0"/>
              </a:endParaRPr>
            </a:p>
          </p:txBody>
        </p:sp>
      </p:grpSp>
      <p:grpSp>
        <p:nvGrpSpPr>
          <p:cNvPr id="4" name="Group 17"/>
          <p:cNvGrpSpPr/>
          <p:nvPr/>
        </p:nvGrpSpPr>
        <p:grpSpPr>
          <a:xfrm>
            <a:off x="7569200" y="2714625"/>
            <a:ext cx="1574800" cy="485775"/>
            <a:chOff x="4432" y="1056"/>
            <a:chExt cx="992" cy="306"/>
          </a:xfrm>
        </p:grpSpPr>
        <p:pic>
          <p:nvPicPr>
            <p:cNvPr id="21515" name="Picture 18" descr="khoc"/>
            <p:cNvPicPr>
              <a:picLocks noChangeAspect="1"/>
            </p:cNvPicPr>
            <p:nvPr/>
          </p:nvPicPr>
          <p:blipFill>
            <a:blip r:embed="rId3"/>
            <a:srcRect l="380" t="9702" b="23132"/>
            <a:stretch>
              <a:fillRect/>
            </a:stretch>
          </p:blipFill>
          <p:spPr>
            <a:xfrm>
              <a:off x="4973" y="1056"/>
              <a:ext cx="451" cy="306"/>
            </a:xfrm>
            <a:prstGeom prst="rect">
              <a:avLst/>
            </a:prstGeom>
            <a:noFill/>
            <a:ln w="9525">
              <a:noFill/>
            </a:ln>
          </p:spPr>
        </p:pic>
        <p:sp>
          <p:nvSpPr>
            <p:cNvPr id="21516" name="Text Box 19"/>
            <p:cNvSpPr txBox="1"/>
            <p:nvPr/>
          </p:nvSpPr>
          <p:spPr>
            <a:xfrm>
              <a:off x="4432" y="1056"/>
              <a:ext cx="524" cy="288"/>
            </a:xfrm>
            <a:prstGeom prst="rect">
              <a:avLst/>
            </a:prstGeom>
            <a:gradFill rotWithShape="1">
              <a:gsLst>
                <a:gs pos="0">
                  <a:schemeClr val="bg1"/>
                </a:gs>
                <a:gs pos="100000">
                  <a:schemeClr val="folHlink"/>
                </a:gs>
              </a:gsLst>
              <a:path path="shape">
                <a:fillToRect l="50000" t="50000" r="50000" b="50000"/>
              </a:path>
              <a:tileRect/>
            </a:gradFill>
            <a:ln w="9525">
              <a:noFill/>
            </a:ln>
          </p:spPr>
          <p:txBody>
            <a:bodyPr>
              <a:spAutoFit/>
            </a:bodyPr>
            <a:lstStyle/>
            <a:p>
              <a:pPr eaLnBrk="1" hangingPunct="1">
                <a:spcBef>
                  <a:spcPct val="50000"/>
                </a:spcBef>
              </a:pPr>
              <a:r>
                <a:rPr sz="2400" b="1" dirty="0">
                  <a:solidFill>
                    <a:srgbClr val="FF0066"/>
                  </a:solidFill>
                  <a:latin typeface="Times New Roman" panose="02020603050405020304" pitchFamily="18" charset="0"/>
                  <a:cs typeface="Times New Roman" panose="02020603050405020304" pitchFamily="18" charset="0"/>
                </a:rPr>
                <a:t>Sai</a:t>
              </a:r>
              <a:r>
                <a:rPr b="1" dirty="0">
                  <a:solidFill>
                    <a:srgbClr val="FF0066"/>
                  </a:solidFill>
                  <a:latin typeface="Times New Roman" panose="02020603050405020304" pitchFamily="18" charset="0"/>
                  <a:cs typeface="Times New Roman" panose="02020603050405020304" pitchFamily="18" charset="0"/>
                </a:rPr>
                <a:t>!</a:t>
              </a:r>
              <a:endParaRPr b="1" dirty="0">
                <a:solidFill>
                  <a:srgbClr val="FF0066"/>
                </a:solidFill>
                <a:latin typeface="Times New Roman" panose="02020603050405020304" pitchFamily="18" charset="0"/>
                <a:ea typeface="Times New Roman" panose="02020603050405020304" pitchFamily="18" charset="0"/>
              </a:endParaRPr>
            </a:p>
          </p:txBody>
        </p:sp>
      </p:grpSp>
      <p:sp>
        <p:nvSpPr>
          <p:cNvPr id="28702" name="Rectangle 30"/>
          <p:cNvSpPr/>
          <p:nvPr/>
        </p:nvSpPr>
        <p:spPr>
          <a:xfrm>
            <a:off x="0" y="76200"/>
            <a:ext cx="2057400" cy="381000"/>
          </a:xfrm>
          <a:prstGeom prst="rect">
            <a:avLst/>
          </a:prstGeom>
          <a:solidFill>
            <a:srgbClr val="FFFFCC"/>
          </a:solidFill>
          <a:ln w="38100" cap="flat" cmpd="dbl">
            <a:solidFill>
              <a:srgbClr val="FF9900"/>
            </a:solidFill>
            <a:prstDash val="solid"/>
            <a:miter/>
            <a:headEnd type="none" w="med" len="med"/>
            <a:tailEnd type="none" w="med" len="med"/>
          </a:ln>
          <a:effectLst>
            <a:outerShdw dist="107763" dir="2699999" algn="ctr" rotWithShape="0">
              <a:schemeClr val="bg2">
                <a:alpha val="50000"/>
              </a:schemeClr>
            </a:outerShdw>
          </a:effectLst>
        </p:spPr>
        <p:txBody>
          <a:bodyPr wrap="none" anchor="ctr"/>
          <a:lstStyle/>
          <a:p>
            <a:pPr algn="ctr" eaLnBrk="1" hangingPunct="1"/>
            <a:r>
              <a:rPr sz="2400" b="1" dirty="0">
                <a:solidFill>
                  <a:schemeClr val="tx2"/>
                </a:solidFill>
                <a:latin typeface="Arial" panose="020B0604020202020204" pitchFamily="34" charset="0"/>
                <a:cs typeface="Arial" panose="020B0604020202020204" pitchFamily="34" charset="0"/>
              </a:rPr>
              <a:t>Thí nghiệm</a:t>
            </a:r>
            <a:endParaRPr sz="2400" b="1" dirty="0">
              <a:solidFill>
                <a:schemeClr val="tx2"/>
              </a:solidFill>
              <a:latin typeface="Arial" panose="020B0604020202020204" pitchFamily="34" charset="0"/>
              <a:ea typeface="Arial" panose="020B0604020202020204" pitchFamily="34" charset="0"/>
            </a:endParaRPr>
          </a:p>
        </p:txBody>
      </p:sp>
      <p:sp>
        <p:nvSpPr>
          <p:cNvPr id="28706" name="Text Box 34"/>
          <p:cNvSpPr txBox="1"/>
          <p:nvPr/>
        </p:nvSpPr>
        <p:spPr>
          <a:xfrm>
            <a:off x="107504" y="5156021"/>
            <a:ext cx="9144000" cy="1200329"/>
          </a:xfrm>
          <a:prstGeom prst="rect">
            <a:avLst/>
          </a:prstGeom>
          <a:noFill/>
          <a:ln w="9525">
            <a:noFill/>
          </a:ln>
        </p:spPr>
        <p:txBody>
          <a:bodyPr>
            <a:spAutoFit/>
          </a:bodyPr>
          <a:lstStyle/>
          <a:p>
            <a:pPr>
              <a:spcBef>
                <a:spcPct val="50000"/>
              </a:spcBef>
            </a:pPr>
            <a:r>
              <a:rPr sz="2400" b="1" dirty="0">
                <a:solidFill>
                  <a:srgbClr val="FF0000"/>
                </a:solidFill>
                <a:latin typeface="Times New Roman" panose="02020603050405020304" pitchFamily="18" charset="0"/>
                <a:cs typeface="Times New Roman" panose="02020603050405020304" pitchFamily="18" charset="0"/>
              </a:rPr>
              <a:t>- Em chọn khả năng nào trong 3 khả năng trên? </a:t>
            </a:r>
          </a:p>
          <a:p>
            <a:r>
              <a:rPr sz="2400" b="1" dirty="0">
                <a:solidFill>
                  <a:srgbClr val="FF0000"/>
                </a:solidFill>
                <a:latin typeface="Times New Roman" panose="02020603050405020304" pitchFamily="18" charset="0"/>
                <a:cs typeface="Times New Roman" panose="02020603050405020304" pitchFamily="18" charset="0"/>
              </a:rPr>
              <a:t>- Qua thí nghiệm trên, hãy cho biết ánh sáng có ảnh hưởng đến hoạt động nào của động vật?</a:t>
            </a:r>
          </a:p>
        </p:txBody>
      </p:sp>
    </p:spTree>
  </p:cSld>
  <p:clrMapOvr>
    <a:masterClrMapping/>
  </p:clrMapOvr>
  <p:transition advClick="0" advTm="60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8702"/>
                                        </p:tgtEl>
                                        <p:attrNameLst>
                                          <p:attrName>style.visibility</p:attrName>
                                        </p:attrNameLst>
                                      </p:cBhvr>
                                      <p:to>
                                        <p:strVal val="visible"/>
                                      </p:to>
                                    </p:set>
                                    <p:animEffect transition="in" filter="diamond(in)">
                                      <p:cBhvr>
                                        <p:cTn id="7" dur="2000"/>
                                        <p:tgtEl>
                                          <p:spTgt spid="28702"/>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8675"/>
                                        </p:tgtEl>
                                        <p:attrNameLst>
                                          <p:attrName>style.visibility</p:attrName>
                                        </p:attrNameLst>
                                      </p:cBhvr>
                                      <p:to>
                                        <p:strVal val="visible"/>
                                      </p:to>
                                    </p:set>
                                    <p:animEffect transition="in" filter="diamond(in)">
                                      <p:cBhvr>
                                        <p:cTn id="11" dur="2000"/>
                                        <p:tgtEl>
                                          <p:spTgt spid="28675"/>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28677"/>
                                        </p:tgtEl>
                                        <p:attrNameLst>
                                          <p:attrName>style.visibility</p:attrName>
                                        </p:attrNameLst>
                                      </p:cBhvr>
                                      <p:to>
                                        <p:strVal val="visible"/>
                                      </p:to>
                                    </p:set>
                                    <p:animEffect transition="in" filter="diamond(in)">
                                      <p:cBhvr>
                                        <p:cTn id="14" dur="2000"/>
                                        <p:tgtEl>
                                          <p:spTgt spid="28677"/>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28676"/>
                                        </p:tgtEl>
                                        <p:attrNameLst>
                                          <p:attrName>style.visibility</p:attrName>
                                        </p:attrNameLst>
                                      </p:cBhvr>
                                      <p:to>
                                        <p:strVal val="visible"/>
                                      </p:to>
                                    </p:set>
                                    <p:animEffect transition="in" filter="diamond(in)">
                                      <p:cBhvr>
                                        <p:cTn id="17" dur="2000"/>
                                        <p:tgtEl>
                                          <p:spTgt spid="28676"/>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28679"/>
                                        </p:tgtEl>
                                        <p:attrNameLst>
                                          <p:attrName>style.visibility</p:attrName>
                                        </p:attrNameLst>
                                      </p:cBhvr>
                                      <p:to>
                                        <p:strVal val="visible"/>
                                      </p:to>
                                    </p:set>
                                    <p:animEffect transition="in" filter="diamond(in)">
                                      <p:cBhvr>
                                        <p:cTn id="20" dur="2000"/>
                                        <p:tgtEl>
                                          <p:spTgt spid="28679"/>
                                        </p:tgtEl>
                                      </p:cBhvr>
                                    </p:animEffect>
                                  </p:childTnLst>
                                </p:cTn>
                              </p:par>
                            </p:childTnLst>
                          </p:cTn>
                        </p:par>
                        <p:par>
                          <p:cTn id="21" fill="hold">
                            <p:stCondLst>
                              <p:cond delay="4000"/>
                            </p:stCondLst>
                            <p:childTnLst>
                              <p:par>
                                <p:cTn id="22" presetID="2" presetClass="entr" presetSubtype="4" fill="hold" nodeType="afterEffect">
                                  <p:stCondLst>
                                    <p:cond delay="0"/>
                                  </p:stCondLst>
                                  <p:childTnLst>
                                    <p:set>
                                      <p:cBhvr>
                                        <p:cTn id="23" dur="1" fill="hold">
                                          <p:stCondLst>
                                            <p:cond delay="0"/>
                                          </p:stCondLst>
                                        </p:cTn>
                                        <p:tgtEl>
                                          <p:spTgt spid="28706">
                                            <p:txEl>
                                              <p:pRg st="0" end="0"/>
                                            </p:txEl>
                                          </p:spTgt>
                                        </p:tgtEl>
                                        <p:attrNameLst>
                                          <p:attrName>style.visibility</p:attrName>
                                        </p:attrNameLst>
                                      </p:cBhvr>
                                      <p:to>
                                        <p:strVal val="visible"/>
                                      </p:to>
                                    </p:set>
                                    <p:anim calcmode="lin" valueType="num">
                                      <p:cBhvr additive="base">
                                        <p:cTn id="24" dur="500" fill="hold"/>
                                        <p:tgtEl>
                                          <p:spTgt spid="2870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87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8706">
                                            <p:txEl>
                                              <p:pRg st="1" end="1"/>
                                            </p:txEl>
                                          </p:spTgt>
                                        </p:tgtEl>
                                        <p:attrNameLst>
                                          <p:attrName>style.visibility</p:attrName>
                                        </p:attrNameLst>
                                      </p:cBhvr>
                                      <p:to>
                                        <p:strVal val="visible"/>
                                      </p:to>
                                    </p:set>
                                    <p:anim calcmode="lin" valueType="num">
                                      <p:cBhvr additive="base">
                                        <p:cTn id="30" dur="500" fill="hold"/>
                                        <p:tgtEl>
                                          <p:spTgt spid="28706">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870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8676"/>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8676"/>
                  </p:tgtEl>
                </p:cond>
              </p:nextCondLst>
            </p:seq>
            <p:seq concurrent="1" nextAc="seek">
              <p:cTn id="41" restart="whenNotActive" fill="hold" evtFilter="cancelBubble" nodeType="interactiveSeq">
                <p:stCondLst>
                  <p:cond evt="onClick" delay="0">
                    <p:tgtEl>
                      <p:spTgt spid="28677"/>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8677"/>
                  </p:tgtEl>
                </p:cond>
              </p:nextCondLst>
            </p:seq>
            <p:seq concurrent="1" nextAc="seek">
              <p:cTn id="50" restart="whenNotActive" fill="hold" evtFilter="cancelBubble" nodeType="interactiveSeq">
                <p:stCondLst>
                  <p:cond evt="onClick" delay="0">
                    <p:tgtEl>
                      <p:spTgt spid="28679"/>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8679"/>
                  </p:tgtEl>
                </p:cond>
              </p:nextCondLst>
            </p:seq>
          </p:childTnLst>
        </p:cTn>
      </p:par>
    </p:tnLst>
    <p:bldLst>
      <p:bldP spid="28675" grpId="0"/>
      <p:bldP spid="28676" grpId="0"/>
      <p:bldP spid="28677" grpId="0"/>
      <p:bldP spid="28679" grpId="0"/>
      <p:bldP spid="2870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5" name="Rectangle 7"/>
          <p:cNvSpPr/>
          <p:nvPr/>
        </p:nvSpPr>
        <p:spPr>
          <a:xfrm>
            <a:off x="395536" y="260648"/>
            <a:ext cx="8358214" cy="1040285"/>
          </a:xfrm>
          <a:prstGeom prst="rect">
            <a:avLst/>
          </a:prstGeom>
        </p:spPr>
        <p:txBody>
          <a:bodyPr/>
          <a:lstStyle/>
          <a:p>
            <a:pPr marL="342900" indent="-342900" algn="ctr" eaLnBrk="1" hangingPunct="1">
              <a:spcBef>
                <a:spcPct val="20000"/>
              </a:spcBef>
            </a:pPr>
            <a:r>
              <a:rPr lang="vi-VN" sz="2800" b="1" kern="0" dirty="0" smtClean="0">
                <a:solidFill>
                  <a:srgbClr val="0000CC"/>
                </a:solidFill>
                <a:latin typeface="Times New Roman" panose="02020603050405020304" pitchFamily="18" charset="0"/>
                <a:cs typeface="Times New Roman" panose="02020603050405020304" pitchFamily="18" charset="0"/>
              </a:rPr>
              <a:t>I. </a:t>
            </a:r>
            <a:r>
              <a:rPr sz="2800" b="1" kern="0" dirty="0" err="1" smtClean="0">
                <a:solidFill>
                  <a:srgbClr val="0000CC"/>
                </a:solidFill>
                <a:latin typeface="Times New Roman" panose="02020603050405020304" pitchFamily="18" charset="0"/>
                <a:cs typeface="Times New Roman" panose="02020603050405020304" pitchFamily="18" charset="0"/>
              </a:rPr>
              <a:t>Ảnh</a:t>
            </a:r>
            <a:r>
              <a:rPr sz="2800" b="1" kern="0" dirty="0" smtClean="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hưởng</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của</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ánh</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sáng</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lên</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đời</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sống</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thực</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vật</a:t>
            </a:r>
            <a:r>
              <a:rPr sz="2800" b="1" kern="0" dirty="0">
                <a:solidFill>
                  <a:srgbClr val="0000CC"/>
                </a:solidFill>
                <a:latin typeface="Times New Roman" panose="02020603050405020304" pitchFamily="18" charset="0"/>
                <a:cs typeface="Times New Roman" panose="02020603050405020304" pitchFamily="18" charset="0"/>
              </a:rPr>
              <a:t>.</a:t>
            </a:r>
          </a:p>
          <a:p>
            <a:pPr marL="342900" indent="-342900" algn="ctr" eaLnBrk="1" hangingPunct="1">
              <a:spcBef>
                <a:spcPct val="20000"/>
              </a:spcBef>
            </a:pPr>
            <a:r>
              <a:rPr sz="2800" b="1" kern="0" dirty="0">
                <a:solidFill>
                  <a:srgbClr val="0000CC"/>
                </a:solidFill>
                <a:latin typeface="Times New Roman" panose="02020603050405020304" pitchFamily="18" charset="0"/>
                <a:cs typeface="Times New Roman" panose="02020603050405020304" pitchFamily="18" charset="0"/>
              </a:rPr>
              <a:t>II. Ảnh hưởng của ánh sáng lên đời sống động vật.</a:t>
            </a:r>
          </a:p>
        </p:txBody>
      </p:sp>
      <p:sp>
        <p:nvSpPr>
          <p:cNvPr id="8" name="Text Box 7">
            <a:extLst>
              <a:ext uri="{FF2B5EF4-FFF2-40B4-BE49-F238E27FC236}">
                <a16:creationId xmlns:a16="http://schemas.microsoft.com/office/drawing/2014/main" id="{7AF7F2F1-969D-4314-B8CE-BB6CF646FD03}"/>
              </a:ext>
            </a:extLst>
          </p:cNvPr>
          <p:cNvSpPr txBox="1"/>
          <p:nvPr/>
        </p:nvSpPr>
        <p:spPr>
          <a:xfrm>
            <a:off x="193143" y="1844824"/>
            <a:ext cx="8763000" cy="1200329"/>
          </a:xfrm>
          <a:prstGeom prst="rect">
            <a:avLst/>
          </a:prstGeom>
          <a:noFill/>
          <a:ln w="9525">
            <a:noFill/>
          </a:ln>
        </p:spPr>
        <p:txBody>
          <a:bodyPr wrap="square">
            <a:spAutoFit/>
          </a:bodyPr>
          <a:lstStyle>
            <a:defPPr>
              <a:defRPr lang="en-US"/>
            </a:defPPr>
            <a:lvl1pPr>
              <a:defRPr sz="2400" b="1">
                <a:solidFill>
                  <a:srgbClr val="FF0000"/>
                </a:solidFill>
                <a:latin typeface="Times New Roman" panose="02020603050405020304" pitchFamily="18" charset="0"/>
                <a:cs typeface="Times New Roman" panose="02020603050405020304" pitchFamily="18" charset="0"/>
              </a:defRPr>
            </a:lvl1pPr>
          </a:lstStyle>
          <a:p>
            <a:r>
              <a:rPr lang="vi-VN" dirty="0"/>
              <a:t>? Kể tên những động vật hoạt động ban ngày</a:t>
            </a:r>
          </a:p>
          <a:p>
            <a:r>
              <a:rPr lang="vi-VN" dirty="0"/>
              <a:t>? Kể tên những động vật hoạt động ban đêm, sống trong đất, đáy biển, sống trong hang.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4495800" cy="3607333"/>
            <a:chOff x="192" y="288"/>
            <a:chExt cx="2668" cy="2946"/>
          </a:xfrm>
        </p:grpSpPr>
        <p:pic>
          <p:nvPicPr>
            <p:cNvPr id="23561" name="Picture 4" descr="460084"/>
            <p:cNvPicPr>
              <a:picLocks noChangeAspect="1"/>
            </p:cNvPicPr>
            <p:nvPr/>
          </p:nvPicPr>
          <p:blipFill>
            <a:blip r:embed="rId2"/>
            <a:stretch>
              <a:fillRect/>
            </a:stretch>
          </p:blipFill>
          <p:spPr>
            <a:xfrm>
              <a:off x="192" y="288"/>
              <a:ext cx="2668" cy="2928"/>
            </a:xfrm>
            <a:prstGeom prst="rect">
              <a:avLst/>
            </a:prstGeom>
            <a:noFill/>
            <a:ln w="9525">
              <a:noFill/>
            </a:ln>
          </p:spPr>
        </p:pic>
        <p:sp>
          <p:nvSpPr>
            <p:cNvPr id="23562" name="Text Box 8"/>
            <p:cNvSpPr txBox="1"/>
            <p:nvPr/>
          </p:nvSpPr>
          <p:spPr>
            <a:xfrm>
              <a:off x="469" y="2860"/>
              <a:ext cx="1920" cy="374"/>
            </a:xfrm>
            <a:prstGeom prst="rect">
              <a:avLst/>
            </a:prstGeom>
            <a:solidFill>
              <a:srgbClr val="FFFF99"/>
            </a:solidFill>
            <a:ln w="9525">
              <a:noFill/>
            </a:ln>
          </p:spPr>
          <p:txBody>
            <a:bodyPr>
              <a:spAutoFit/>
            </a:bodyPr>
            <a:lstStyle>
              <a:defPPr>
                <a:defRPr lang="en-US"/>
              </a:defPPr>
              <a:lvl1pPr algn="ctr">
                <a:defRPr sz="2400">
                  <a:latin typeface="Times New Roman" panose="02020603050405020304" pitchFamily="18" charset="0"/>
                  <a:cs typeface="Times New Roman" panose="02020603050405020304" pitchFamily="18" charset="0"/>
                </a:defRPr>
              </a:lvl1pPr>
            </a:lstStyle>
            <a:p>
              <a:r>
                <a:rPr dirty="0"/>
                <a:t>Chim di trú</a:t>
              </a:r>
            </a:p>
          </p:txBody>
        </p:sp>
      </p:grpSp>
      <p:grpSp>
        <p:nvGrpSpPr>
          <p:cNvPr id="3" name="Group 14"/>
          <p:cNvGrpSpPr/>
          <p:nvPr/>
        </p:nvGrpSpPr>
        <p:grpSpPr>
          <a:xfrm>
            <a:off x="4495800" y="0"/>
            <a:ext cx="4572000" cy="3603625"/>
            <a:chOff x="2870" y="0"/>
            <a:chExt cx="2880" cy="2270"/>
          </a:xfrm>
        </p:grpSpPr>
        <p:pic>
          <p:nvPicPr>
            <p:cNvPr id="23559" name="Picture 7" descr="dan kien"/>
            <p:cNvPicPr>
              <a:picLocks noChangeAspect="1"/>
            </p:cNvPicPr>
            <p:nvPr/>
          </p:nvPicPr>
          <p:blipFill>
            <a:blip r:embed="rId3"/>
            <a:stretch>
              <a:fillRect/>
            </a:stretch>
          </p:blipFill>
          <p:spPr>
            <a:xfrm>
              <a:off x="2870" y="0"/>
              <a:ext cx="2880" cy="2270"/>
            </a:xfrm>
            <a:prstGeom prst="rect">
              <a:avLst/>
            </a:prstGeom>
            <a:noFill/>
            <a:ln w="9525">
              <a:noFill/>
            </a:ln>
          </p:spPr>
        </p:pic>
        <p:sp>
          <p:nvSpPr>
            <p:cNvPr id="23560" name="Text Box 9"/>
            <p:cNvSpPr txBox="1"/>
            <p:nvPr/>
          </p:nvSpPr>
          <p:spPr>
            <a:xfrm>
              <a:off x="3024" y="1968"/>
              <a:ext cx="2133" cy="291"/>
            </a:xfrm>
            <a:prstGeom prst="rect">
              <a:avLst/>
            </a:prstGeom>
            <a:solidFill>
              <a:srgbClr val="FFFF99"/>
            </a:solidFill>
            <a:ln w="9525">
              <a:noFill/>
            </a:ln>
          </p:spPr>
          <p:txBody>
            <a:bodyPr>
              <a:spAutoFit/>
            </a:bodyPr>
            <a:lstStyle>
              <a:defPPr>
                <a:defRPr lang="en-US"/>
              </a:defPPr>
              <a:lvl1pPr algn="ctr">
                <a:defRPr sz="2400">
                  <a:latin typeface="Times New Roman" panose="02020603050405020304" pitchFamily="18" charset="0"/>
                  <a:cs typeface="Times New Roman" panose="02020603050405020304" pitchFamily="18" charset="0"/>
                </a:defRPr>
              </a:lvl1pPr>
            </a:lstStyle>
            <a:p>
              <a:r>
                <a:rPr dirty="0"/>
                <a:t>Kiến du mục</a:t>
              </a:r>
            </a:p>
          </p:txBody>
        </p:sp>
      </p:grpSp>
      <p:grpSp>
        <p:nvGrpSpPr>
          <p:cNvPr id="4" name="Group 16"/>
          <p:cNvGrpSpPr/>
          <p:nvPr/>
        </p:nvGrpSpPr>
        <p:grpSpPr>
          <a:xfrm>
            <a:off x="2895600" y="3657600"/>
            <a:ext cx="4419600" cy="3124200"/>
            <a:chOff x="1824" y="2304"/>
            <a:chExt cx="2784" cy="1968"/>
          </a:xfrm>
        </p:grpSpPr>
        <p:pic>
          <p:nvPicPr>
            <p:cNvPr id="23557" name="Picture 13" descr="10"/>
            <p:cNvPicPr>
              <a:picLocks noChangeAspect="1"/>
            </p:cNvPicPr>
            <p:nvPr/>
          </p:nvPicPr>
          <p:blipFill>
            <a:blip r:embed="rId4"/>
            <a:stretch>
              <a:fillRect/>
            </a:stretch>
          </p:blipFill>
          <p:spPr>
            <a:xfrm>
              <a:off x="1824" y="2304"/>
              <a:ext cx="2784" cy="1968"/>
            </a:xfrm>
            <a:prstGeom prst="rect">
              <a:avLst/>
            </a:prstGeom>
            <a:noFill/>
            <a:ln w="9525">
              <a:noFill/>
            </a:ln>
          </p:spPr>
        </p:pic>
        <p:sp>
          <p:nvSpPr>
            <p:cNvPr id="23558" name="Text Box 15"/>
            <p:cNvSpPr txBox="1"/>
            <p:nvPr/>
          </p:nvSpPr>
          <p:spPr>
            <a:xfrm>
              <a:off x="2353" y="3947"/>
              <a:ext cx="1819" cy="291"/>
            </a:xfrm>
            <a:prstGeom prst="rect">
              <a:avLst/>
            </a:prstGeom>
            <a:solidFill>
              <a:srgbClr val="FFFF99"/>
            </a:solidFill>
            <a:ln w="9525">
              <a:noFill/>
            </a:ln>
          </p:spPr>
          <p:txBody>
            <a:bodyPr wrap="square">
              <a:spAutoFit/>
            </a:bodyPr>
            <a:lstStyle>
              <a:defPPr>
                <a:defRPr lang="en-US"/>
              </a:defPPr>
              <a:lvl1pPr algn="ctr">
                <a:defRPr sz="2400">
                  <a:latin typeface="Times New Roman" panose="02020603050405020304" pitchFamily="18" charset="0"/>
                  <a:cs typeface="Times New Roman" panose="02020603050405020304" pitchFamily="18" charset="0"/>
                </a:defRPr>
              </a:lvl1pPr>
            </a:lstStyle>
            <a:p>
              <a:r>
                <a:rPr dirty="0"/>
                <a:t>Ong tìm mật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p:nvPr/>
        </p:nvSpPr>
        <p:spPr>
          <a:xfrm>
            <a:off x="3186730" y="-60325"/>
            <a:ext cx="2465739" cy="461665"/>
          </a:xfrm>
          <a:prstGeom prst="rect">
            <a:avLst/>
          </a:prstGeom>
          <a:noFill/>
          <a:ln w="9525">
            <a:noFill/>
          </a:ln>
        </p:spPr>
        <p:txBody>
          <a:bodyPr wrap="none">
            <a:spAutoFit/>
          </a:bodyPr>
          <a:lstStyle/>
          <a:p>
            <a:pPr algn="ctr"/>
            <a:r>
              <a:rPr sz="2400" b="1" dirty="0">
                <a:solidFill>
                  <a:srgbClr val="CC0000"/>
                </a:solidFill>
                <a:latin typeface="Times New Roman" panose="02020603050405020304" pitchFamily="18" charset="0"/>
                <a:cs typeface="Times New Roman" panose="02020603050405020304" pitchFamily="18" charset="0"/>
              </a:rPr>
              <a:t>Động vật ưa sáng</a:t>
            </a:r>
          </a:p>
        </p:txBody>
      </p:sp>
      <p:pic>
        <p:nvPicPr>
          <p:cNvPr id="39946" name="Picture 10" descr="vit"/>
          <p:cNvPicPr>
            <a:picLocks noChangeAspect="1"/>
          </p:cNvPicPr>
          <p:nvPr/>
        </p:nvPicPr>
        <p:blipFill>
          <a:blip r:embed="rId2"/>
          <a:stretch>
            <a:fillRect/>
          </a:stretch>
        </p:blipFill>
        <p:spPr>
          <a:xfrm>
            <a:off x="4895853" y="379413"/>
            <a:ext cx="3962400" cy="2971800"/>
          </a:xfrm>
          <a:prstGeom prst="rect">
            <a:avLst/>
          </a:prstGeom>
          <a:noFill/>
          <a:ln w="9525">
            <a:noFill/>
          </a:ln>
        </p:spPr>
      </p:pic>
      <p:pic>
        <p:nvPicPr>
          <p:cNvPr id="39947" name="Picture 11" descr="khỉ"/>
          <p:cNvPicPr>
            <a:picLocks noChangeAspect="1"/>
          </p:cNvPicPr>
          <p:nvPr/>
        </p:nvPicPr>
        <p:blipFill>
          <a:blip r:embed="rId3"/>
          <a:stretch>
            <a:fillRect/>
          </a:stretch>
        </p:blipFill>
        <p:spPr>
          <a:xfrm>
            <a:off x="435769" y="411162"/>
            <a:ext cx="3952875" cy="2967038"/>
          </a:xfrm>
          <a:prstGeom prst="rect">
            <a:avLst/>
          </a:prstGeom>
          <a:noFill/>
          <a:ln w="9525" cap="flat" cmpd="sng">
            <a:solidFill>
              <a:srgbClr val="FF3300"/>
            </a:solidFill>
            <a:prstDash val="solid"/>
            <a:miter/>
            <a:headEnd type="none" w="med" len="med"/>
            <a:tailEnd type="none" w="med" len="med"/>
          </a:ln>
        </p:spPr>
      </p:pic>
      <p:pic>
        <p:nvPicPr>
          <p:cNvPr id="9" name="Picture 5" descr="dơi ban dem">
            <a:extLst>
              <a:ext uri="{FF2B5EF4-FFF2-40B4-BE49-F238E27FC236}">
                <a16:creationId xmlns:a16="http://schemas.microsoft.com/office/drawing/2014/main" id="{A6C7557D-B1BE-4B56-8D62-334E8463176B}"/>
              </a:ext>
            </a:extLst>
          </p:cNvPr>
          <p:cNvPicPr>
            <a:picLocks noChangeAspect="1"/>
          </p:cNvPicPr>
          <p:nvPr/>
        </p:nvPicPr>
        <p:blipFill>
          <a:blip r:embed="rId4"/>
          <a:stretch>
            <a:fillRect/>
          </a:stretch>
        </p:blipFill>
        <p:spPr>
          <a:xfrm>
            <a:off x="4598989" y="3957638"/>
            <a:ext cx="4273550" cy="2819400"/>
          </a:xfrm>
          <a:prstGeom prst="rect">
            <a:avLst/>
          </a:prstGeom>
          <a:noFill/>
          <a:ln w="9525">
            <a:noFill/>
          </a:ln>
        </p:spPr>
      </p:pic>
      <p:sp>
        <p:nvSpPr>
          <p:cNvPr id="10" name="Text Box 8">
            <a:extLst>
              <a:ext uri="{FF2B5EF4-FFF2-40B4-BE49-F238E27FC236}">
                <a16:creationId xmlns:a16="http://schemas.microsoft.com/office/drawing/2014/main" id="{0CDEDDF2-C9DB-43DE-950F-958A37413F35}"/>
              </a:ext>
            </a:extLst>
          </p:cNvPr>
          <p:cNvSpPr txBox="1"/>
          <p:nvPr/>
        </p:nvSpPr>
        <p:spPr>
          <a:xfrm>
            <a:off x="3230046" y="3424238"/>
            <a:ext cx="2207656" cy="461665"/>
          </a:xfrm>
          <a:prstGeom prst="rect">
            <a:avLst/>
          </a:prstGeom>
          <a:noFill/>
          <a:ln w="9525">
            <a:noFill/>
          </a:ln>
        </p:spPr>
        <p:txBody>
          <a:bodyPr wrap="none">
            <a:spAutoFit/>
          </a:bodyPr>
          <a:lstStyle/>
          <a:p>
            <a:pPr algn="ctr"/>
            <a:r>
              <a:rPr sz="2400" b="1" dirty="0">
                <a:solidFill>
                  <a:srgbClr val="0000FF"/>
                </a:solidFill>
                <a:latin typeface="Times New Roman" panose="02020603050405020304" pitchFamily="18" charset="0"/>
                <a:cs typeface="Times New Roman" panose="02020603050405020304" pitchFamily="18" charset="0"/>
              </a:rPr>
              <a:t>Động vật ưa tối</a:t>
            </a:r>
          </a:p>
        </p:txBody>
      </p:sp>
      <p:pic>
        <p:nvPicPr>
          <p:cNvPr id="11" name="Picture 10" descr="ran_snake">
            <a:extLst>
              <a:ext uri="{FF2B5EF4-FFF2-40B4-BE49-F238E27FC236}">
                <a16:creationId xmlns:a16="http://schemas.microsoft.com/office/drawing/2014/main" id="{64BF5336-A889-40DB-8BFD-AFD4B1A4E32F}"/>
              </a:ext>
            </a:extLst>
          </p:cNvPr>
          <p:cNvPicPr>
            <a:picLocks noChangeAspect="1"/>
          </p:cNvPicPr>
          <p:nvPr/>
        </p:nvPicPr>
        <p:blipFill>
          <a:blip r:embed="rId5"/>
          <a:stretch>
            <a:fillRect/>
          </a:stretch>
        </p:blipFill>
        <p:spPr>
          <a:xfrm>
            <a:off x="366713" y="3927476"/>
            <a:ext cx="4191000" cy="2849562"/>
          </a:xfrm>
          <a:prstGeom prst="rect">
            <a:avLst/>
          </a:prstGeom>
          <a:noFill/>
          <a:ln w="9525">
            <a:noFill/>
          </a:ln>
        </p:spPr>
      </p:pic>
      <p:sp>
        <p:nvSpPr>
          <p:cNvPr id="8" name="Text Box 9">
            <a:extLst>
              <a:ext uri="{FF2B5EF4-FFF2-40B4-BE49-F238E27FC236}">
                <a16:creationId xmlns:a16="http://schemas.microsoft.com/office/drawing/2014/main" id="{EF73A84D-9D40-444F-8E0E-653FFD96396A}"/>
              </a:ext>
            </a:extLst>
          </p:cNvPr>
          <p:cNvSpPr txBox="1"/>
          <p:nvPr/>
        </p:nvSpPr>
        <p:spPr>
          <a:xfrm>
            <a:off x="3085106" y="401340"/>
            <a:ext cx="1290838" cy="400110"/>
          </a:xfrm>
          <a:prstGeom prst="rect">
            <a:avLst/>
          </a:prstGeom>
          <a:solidFill>
            <a:schemeClr val="bg1"/>
          </a:solidFill>
          <a:ln w="9525" cap="flat" cmpd="sng">
            <a:solidFill>
              <a:srgbClr val="0000FF"/>
            </a:solidFill>
            <a:prstDash val="solid"/>
            <a:miter/>
            <a:headEnd type="none" w="med" len="med"/>
            <a:tailEnd type="none" w="med" len="med"/>
          </a:ln>
        </p:spPr>
        <p:txBody>
          <a:bodyPr>
            <a:spAutoFit/>
          </a:bodyPr>
          <a:lstStyle/>
          <a:p>
            <a:pPr algn="ctr"/>
            <a:r>
              <a:rPr lang="en-US" sz="2000" b="1" dirty="0">
                <a:solidFill>
                  <a:srgbClr val="FF3300"/>
                </a:solidFill>
                <a:latin typeface="Times New Roman" panose="02020603050405020304" pitchFamily="18" charset="0"/>
                <a:cs typeface="Times New Roman" panose="02020603050405020304" pitchFamily="18" charset="0"/>
              </a:rPr>
              <a:t>Khỉ</a:t>
            </a:r>
            <a:endParaRPr sz="2000" b="1" dirty="0">
              <a:solidFill>
                <a:srgbClr val="FF3300"/>
              </a:solidFill>
              <a:latin typeface="Times New Roman" panose="02020603050405020304" pitchFamily="18" charset="0"/>
              <a:cs typeface="Times New Roman" panose="02020603050405020304" pitchFamily="18" charset="0"/>
            </a:endParaRPr>
          </a:p>
        </p:txBody>
      </p:sp>
      <p:sp>
        <p:nvSpPr>
          <p:cNvPr id="12" name="Text Box 9">
            <a:extLst>
              <a:ext uri="{FF2B5EF4-FFF2-40B4-BE49-F238E27FC236}">
                <a16:creationId xmlns:a16="http://schemas.microsoft.com/office/drawing/2014/main" id="{69CA643D-1668-4442-A50D-2E17CDA4D12D}"/>
              </a:ext>
            </a:extLst>
          </p:cNvPr>
          <p:cNvSpPr txBox="1"/>
          <p:nvPr/>
        </p:nvSpPr>
        <p:spPr>
          <a:xfrm>
            <a:off x="7567415" y="411162"/>
            <a:ext cx="1290838" cy="400110"/>
          </a:xfrm>
          <a:prstGeom prst="rect">
            <a:avLst/>
          </a:prstGeom>
          <a:solidFill>
            <a:schemeClr val="bg1"/>
          </a:solidFill>
          <a:ln w="9525" cap="flat" cmpd="sng">
            <a:solidFill>
              <a:srgbClr val="0000FF"/>
            </a:solidFill>
            <a:prstDash val="solid"/>
            <a:miter/>
            <a:headEnd type="none" w="med" len="med"/>
            <a:tailEnd type="none" w="med" len="med"/>
          </a:ln>
        </p:spPr>
        <p:txBody>
          <a:bodyPr>
            <a:spAutoFit/>
          </a:bodyPr>
          <a:lstStyle/>
          <a:p>
            <a:pPr algn="ctr"/>
            <a:r>
              <a:rPr lang="en-US" sz="2000" b="1" dirty="0">
                <a:solidFill>
                  <a:srgbClr val="FF3300"/>
                </a:solidFill>
                <a:latin typeface="Times New Roman" panose="02020603050405020304" pitchFamily="18" charset="0"/>
                <a:cs typeface="Times New Roman" panose="02020603050405020304" pitchFamily="18" charset="0"/>
              </a:rPr>
              <a:t>Vịt</a:t>
            </a:r>
            <a:endParaRPr sz="2000" b="1" dirty="0">
              <a:solidFill>
                <a:srgbClr val="FF3300"/>
              </a:solidFill>
              <a:latin typeface="Times New Roman" panose="02020603050405020304" pitchFamily="18" charset="0"/>
              <a:cs typeface="Times New Roman" panose="02020603050405020304" pitchFamily="18" charset="0"/>
            </a:endParaRPr>
          </a:p>
        </p:txBody>
      </p:sp>
      <p:sp>
        <p:nvSpPr>
          <p:cNvPr id="13" name="Text Box 9">
            <a:extLst>
              <a:ext uri="{FF2B5EF4-FFF2-40B4-BE49-F238E27FC236}">
                <a16:creationId xmlns:a16="http://schemas.microsoft.com/office/drawing/2014/main" id="{65282971-9E63-474C-8793-7AAD51C472C9}"/>
              </a:ext>
            </a:extLst>
          </p:cNvPr>
          <p:cNvSpPr txBox="1"/>
          <p:nvPr/>
        </p:nvSpPr>
        <p:spPr>
          <a:xfrm>
            <a:off x="7486449" y="6324511"/>
            <a:ext cx="1290838" cy="400110"/>
          </a:xfrm>
          <a:prstGeom prst="rect">
            <a:avLst/>
          </a:prstGeom>
          <a:solidFill>
            <a:schemeClr val="bg1"/>
          </a:solidFill>
          <a:ln w="9525" cap="flat" cmpd="sng">
            <a:solidFill>
              <a:srgbClr val="0000FF"/>
            </a:solidFill>
            <a:prstDash val="solid"/>
            <a:miter/>
            <a:headEnd type="none" w="med" len="med"/>
            <a:tailEnd type="none" w="med" len="med"/>
          </a:ln>
        </p:spPr>
        <p:txBody>
          <a:bodyPr>
            <a:spAutoFit/>
          </a:bodyPr>
          <a:lstStyle/>
          <a:p>
            <a:pPr algn="ctr"/>
            <a:r>
              <a:rPr lang="en-US" sz="2000" b="1" dirty="0">
                <a:latin typeface="Times New Roman" panose="02020603050405020304" pitchFamily="18" charset="0"/>
                <a:cs typeface="Times New Roman" panose="02020603050405020304" pitchFamily="18" charset="0"/>
              </a:rPr>
              <a:t>D</a:t>
            </a:r>
            <a:r>
              <a:rPr lang="vi-VN" sz="2000" b="1" dirty="0">
                <a:latin typeface="Times New Roman" panose="02020603050405020304" pitchFamily="18" charset="0"/>
                <a:cs typeface="Times New Roman" panose="02020603050405020304" pitchFamily="18" charset="0"/>
              </a:rPr>
              <a:t>ơ</a:t>
            </a:r>
            <a:r>
              <a:rPr lang="en-US" sz="2000" b="1" dirty="0">
                <a:latin typeface="Times New Roman" panose="02020603050405020304" pitchFamily="18" charset="0"/>
                <a:cs typeface="Times New Roman" panose="02020603050405020304" pitchFamily="18" charset="0"/>
              </a:rPr>
              <a:t>i</a:t>
            </a:r>
            <a:endParaRPr sz="2000" b="1" dirty="0">
              <a:latin typeface="Times New Roman" panose="02020603050405020304" pitchFamily="18" charset="0"/>
              <a:cs typeface="Times New Roman" panose="02020603050405020304" pitchFamily="18" charset="0"/>
            </a:endParaRPr>
          </a:p>
        </p:txBody>
      </p:sp>
      <p:sp>
        <p:nvSpPr>
          <p:cNvPr id="14" name="Text Box 9">
            <a:extLst>
              <a:ext uri="{FF2B5EF4-FFF2-40B4-BE49-F238E27FC236}">
                <a16:creationId xmlns:a16="http://schemas.microsoft.com/office/drawing/2014/main" id="{F0FF8EF5-7358-43A0-9638-00DFBB1CCA0D}"/>
              </a:ext>
            </a:extLst>
          </p:cNvPr>
          <p:cNvSpPr txBox="1"/>
          <p:nvPr/>
        </p:nvSpPr>
        <p:spPr>
          <a:xfrm>
            <a:off x="3242746" y="6376928"/>
            <a:ext cx="1290838" cy="400110"/>
          </a:xfrm>
          <a:prstGeom prst="rect">
            <a:avLst/>
          </a:prstGeom>
          <a:solidFill>
            <a:schemeClr val="bg1"/>
          </a:solidFill>
          <a:ln w="9525" cap="flat" cmpd="sng">
            <a:solidFill>
              <a:srgbClr val="0000FF"/>
            </a:solidFill>
            <a:prstDash val="solid"/>
            <a:miter/>
            <a:headEnd type="none" w="med" len="med"/>
            <a:tailEnd type="none" w="med" len="med"/>
          </a:ln>
        </p:spPr>
        <p:txBody>
          <a:bodyPr>
            <a:spAutoFit/>
          </a:bodyPr>
          <a:lstStyle/>
          <a:p>
            <a:pPr algn="ctr"/>
            <a:r>
              <a:rPr lang="en-US" sz="2000" b="1" dirty="0">
                <a:latin typeface="Times New Roman" panose="02020603050405020304" pitchFamily="18" charset="0"/>
                <a:cs typeface="Times New Roman" panose="02020603050405020304" pitchFamily="18" charset="0"/>
              </a:rPr>
              <a:t>Rắn</a:t>
            </a:r>
            <a:endParaRP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94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circle(in)">
                                      <p:cBhvr>
                                        <p:cTn id="7" dur="20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9947"/>
                                        </p:tgtEl>
                                        <p:attrNameLst>
                                          <p:attrName>style.visibility</p:attrName>
                                        </p:attrNameLst>
                                      </p:cBhvr>
                                      <p:to>
                                        <p:strVal val="visible"/>
                                      </p:to>
                                    </p:set>
                                    <p:animEffect transition="in" filter="circle(in)">
                                      <p:cBhvr>
                                        <p:cTn id="12" dur="2000"/>
                                        <p:tgtEl>
                                          <p:spTgt spid="3994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9946"/>
                                        </p:tgtEl>
                                        <p:attrNameLst>
                                          <p:attrName>style.visibility</p:attrName>
                                        </p:attrNameLst>
                                      </p:cBhvr>
                                      <p:to>
                                        <p:strVal val="visible"/>
                                      </p:to>
                                    </p:set>
                                    <p:animEffect transition="in" filter="circle(in)">
                                      <p:cBhvr>
                                        <p:cTn id="20" dur="2000"/>
                                        <p:tgtEl>
                                          <p:spTgt spid="39946"/>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ircle(in)">
                                      <p:cBhvr>
                                        <p:cTn id="36" dur="2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ircle(in)">
                                      <p:cBhvr>
                                        <p:cTn id="41" dur="2000"/>
                                        <p:tgtEl>
                                          <p:spTgt spid="9"/>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ircle(in)">
                                      <p:cBhvr>
                                        <p:cTn id="4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10" grpId="0"/>
      <p:bldP spid="8"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255535" y="2007404"/>
            <a:ext cx="3421063" cy="2514600"/>
            <a:chOff x="5" y="1104"/>
            <a:chExt cx="2155" cy="1584"/>
          </a:xfrm>
        </p:grpSpPr>
        <p:grpSp>
          <p:nvGrpSpPr>
            <p:cNvPr id="5159" name="Group 29"/>
            <p:cNvGrpSpPr/>
            <p:nvPr/>
          </p:nvGrpSpPr>
          <p:grpSpPr>
            <a:xfrm>
              <a:off x="5" y="1104"/>
              <a:ext cx="2155" cy="1584"/>
              <a:chOff x="1728" y="2832"/>
              <a:chExt cx="2155" cy="1488"/>
            </a:xfrm>
          </p:grpSpPr>
          <p:sp>
            <p:nvSpPr>
              <p:cNvPr id="5161" name="Oval 30"/>
              <p:cNvSpPr/>
              <p:nvPr/>
            </p:nvSpPr>
            <p:spPr>
              <a:xfrm>
                <a:off x="1728" y="2832"/>
                <a:ext cx="2155" cy="1488"/>
              </a:xfrm>
              <a:prstGeom prst="ellipse">
                <a:avLst/>
              </a:prstGeom>
              <a:gradFill rotWithShape="1">
                <a:gsLst>
                  <a:gs pos="0">
                    <a:srgbClr val="FFFFFF"/>
                  </a:gs>
                  <a:gs pos="50000">
                    <a:srgbClr val="3965E1"/>
                  </a:gs>
                  <a:gs pos="100000">
                    <a:srgbClr val="FFFFFF"/>
                  </a:gs>
                </a:gsLst>
                <a:lin ang="2700000" scaled="1"/>
                <a:tileRect/>
              </a:gradFill>
              <a:ln w="38100">
                <a:noFill/>
              </a:ln>
            </p:spPr>
            <p:txBody>
              <a:bodyPr wrap="none" anchor="ctr">
                <a:spAutoFit/>
              </a:bodyPr>
              <a:lstStyle/>
              <a:p>
                <a:endParaRPr lang="vi-VN" altLang="x-none" dirty="0">
                  <a:latin typeface="Arial" panose="020B0604020202020204" pitchFamily="34" charset="0"/>
                </a:endParaRPr>
              </a:p>
            </p:txBody>
          </p:sp>
          <p:sp>
            <p:nvSpPr>
              <p:cNvPr id="5162" name="Oval 31"/>
              <p:cNvSpPr/>
              <p:nvPr/>
            </p:nvSpPr>
            <p:spPr>
              <a:xfrm>
                <a:off x="1728" y="2832"/>
                <a:ext cx="2155" cy="1488"/>
              </a:xfrm>
              <a:prstGeom prst="ellipse">
                <a:avLst/>
              </a:prstGeom>
              <a:gradFill rotWithShape="1">
                <a:gsLst>
                  <a:gs pos="0">
                    <a:srgbClr val="3965E1">
                      <a:alpha val="32001"/>
                    </a:srgbClr>
                  </a:gs>
                  <a:gs pos="100000">
                    <a:srgbClr val="000000">
                      <a:alpha val="89998"/>
                    </a:srgbClr>
                  </a:gs>
                </a:gsLst>
                <a:lin ang="2700000" scaled="1"/>
                <a:tileRect/>
              </a:gradFill>
              <a:ln w="38100">
                <a:noFill/>
              </a:ln>
            </p:spPr>
            <p:txBody>
              <a:bodyPr wrap="none" anchor="ctr">
                <a:spAutoFit/>
              </a:bodyPr>
              <a:lstStyle/>
              <a:p>
                <a:endParaRPr lang="vi-VN" altLang="x-none" dirty="0">
                  <a:latin typeface="Arial" panose="020B0604020202020204" pitchFamily="34" charset="0"/>
                </a:endParaRPr>
              </a:p>
            </p:txBody>
          </p:sp>
          <p:sp>
            <p:nvSpPr>
              <p:cNvPr id="5163" name="Oval 32"/>
              <p:cNvSpPr/>
              <p:nvPr/>
            </p:nvSpPr>
            <p:spPr>
              <a:xfrm>
                <a:off x="1863" y="2930"/>
                <a:ext cx="1870" cy="1293"/>
              </a:xfrm>
              <a:prstGeom prst="ellipse">
                <a:avLst/>
              </a:prstGeom>
              <a:gradFill rotWithShape="1">
                <a:gsLst>
                  <a:gs pos="0">
                    <a:srgbClr val="1F377A"/>
                  </a:gs>
                  <a:gs pos="50000">
                    <a:srgbClr val="3965E1"/>
                  </a:gs>
                  <a:gs pos="100000">
                    <a:srgbClr val="1F377A"/>
                  </a:gs>
                </a:gsLst>
                <a:lin ang="18900000" scaled="1"/>
                <a:tileRect/>
              </a:gradFill>
              <a:ln w="38100">
                <a:noFill/>
              </a:ln>
            </p:spPr>
            <p:txBody>
              <a:bodyPr anchor="ctr">
                <a:spAutoFit/>
              </a:bodyPr>
              <a:lstStyle/>
              <a:p>
                <a:endParaRPr lang="vi-VN" altLang="x-none" dirty="0">
                  <a:latin typeface="Arial" panose="020B0604020202020204" pitchFamily="34" charset="0"/>
                </a:endParaRPr>
              </a:p>
            </p:txBody>
          </p:sp>
          <p:sp>
            <p:nvSpPr>
              <p:cNvPr id="5164" name="Oval 33"/>
              <p:cNvSpPr/>
              <p:nvPr/>
            </p:nvSpPr>
            <p:spPr>
              <a:xfrm>
                <a:off x="1863" y="2940"/>
                <a:ext cx="1870" cy="1293"/>
              </a:xfrm>
              <a:prstGeom prst="ellipse">
                <a:avLst/>
              </a:prstGeom>
              <a:gradFill rotWithShape="1">
                <a:gsLst>
                  <a:gs pos="0">
                    <a:srgbClr val="264396"/>
                  </a:gs>
                  <a:gs pos="100000">
                    <a:srgbClr val="3965E1">
                      <a:alpha val="0"/>
                    </a:srgbClr>
                  </a:gs>
                </a:gsLst>
                <a:lin ang="2700000" scaled="1"/>
                <a:tileRect/>
              </a:gradFill>
              <a:ln w="38100">
                <a:noFill/>
              </a:ln>
            </p:spPr>
            <p:txBody>
              <a:bodyPr anchor="ctr">
                <a:spAutoFit/>
              </a:bodyPr>
              <a:lstStyle/>
              <a:p>
                <a:endParaRPr lang="vi-VN" altLang="x-none" dirty="0">
                  <a:latin typeface="Arial" panose="020B0604020202020204" pitchFamily="34" charset="0"/>
                </a:endParaRPr>
              </a:p>
            </p:txBody>
          </p:sp>
          <p:sp>
            <p:nvSpPr>
              <p:cNvPr id="5165" name="Oval 34"/>
              <p:cNvSpPr/>
              <p:nvPr/>
            </p:nvSpPr>
            <p:spPr>
              <a:xfrm>
                <a:off x="1956" y="3004"/>
                <a:ext cx="1685" cy="1163"/>
              </a:xfrm>
              <a:prstGeom prst="ellipse">
                <a:avLst/>
              </a:prstGeom>
              <a:gradFill rotWithShape="1">
                <a:gsLst>
                  <a:gs pos="0">
                    <a:srgbClr val="3965E1"/>
                  </a:gs>
                  <a:gs pos="100000">
                    <a:srgbClr val="03060D"/>
                  </a:gs>
                </a:gsLst>
                <a:lin ang="5400000" scaled="1"/>
                <a:tileRect/>
              </a:gradFill>
              <a:ln w="38100">
                <a:noFill/>
              </a:ln>
            </p:spPr>
            <p:txBody>
              <a:bodyPr anchor="ctr">
                <a:spAutoFit/>
              </a:bodyPr>
              <a:lstStyle/>
              <a:p>
                <a:endParaRPr lang="vi-VN" altLang="x-none" dirty="0">
                  <a:latin typeface="Arial" panose="020B0604020202020204" pitchFamily="34" charset="0"/>
                </a:endParaRPr>
              </a:p>
            </p:txBody>
          </p:sp>
          <p:grpSp>
            <p:nvGrpSpPr>
              <p:cNvPr id="5166" name="Group 35"/>
              <p:cNvGrpSpPr/>
              <p:nvPr/>
            </p:nvGrpSpPr>
            <p:grpSpPr>
              <a:xfrm>
                <a:off x="1999" y="3019"/>
                <a:ext cx="1632" cy="1129"/>
                <a:chOff x="4166" y="1706"/>
                <a:chExt cx="1252" cy="1252"/>
              </a:xfrm>
            </p:grpSpPr>
            <p:sp>
              <p:nvSpPr>
                <p:cNvPr id="5167" name="Oval 36"/>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68" name="Oval 37"/>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69" name="Oval 38"/>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70" name="Oval 39"/>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grpSp>
        </p:grpSp>
        <p:sp>
          <p:nvSpPr>
            <p:cNvPr id="5160" name="Text Box 40"/>
            <p:cNvSpPr txBox="1"/>
            <p:nvPr/>
          </p:nvSpPr>
          <p:spPr>
            <a:xfrm>
              <a:off x="474" y="1607"/>
              <a:ext cx="1255" cy="865"/>
            </a:xfrm>
            <a:prstGeom prst="rect">
              <a:avLst/>
            </a:prstGeom>
            <a:noFill/>
            <a:ln w="9525">
              <a:noFill/>
            </a:ln>
          </p:spPr>
          <p:txBody>
            <a:bodyPr wrap="none">
              <a:spAutoFit/>
            </a:bodyPr>
            <a:lstStyle/>
            <a:p>
              <a:pPr eaLnBrk="1" hangingPunct="1"/>
              <a:r>
                <a:rPr sz="2800" b="1" dirty="0">
                  <a:solidFill>
                    <a:srgbClr val="0000FF"/>
                  </a:solidFill>
                  <a:latin typeface="Times New Roman" panose="02020603050405020304" pitchFamily="18" charset="0"/>
                </a:rPr>
                <a:t>NỘI DUNG</a:t>
              </a:r>
            </a:p>
            <a:p>
              <a:pPr eaLnBrk="1" hangingPunct="1"/>
              <a:r>
                <a:rPr sz="2800" b="1" dirty="0">
                  <a:solidFill>
                    <a:srgbClr val="0000FF"/>
                  </a:solidFill>
                  <a:latin typeface="Times New Roman" panose="02020603050405020304" pitchFamily="18" charset="0"/>
                </a:rPr>
                <a:t>BÀI HỌC</a:t>
              </a:r>
              <a:r>
                <a:rPr sz="2800" b="1" dirty="0">
                  <a:solidFill>
                    <a:srgbClr val="0000FF"/>
                  </a:solidFill>
                  <a:latin typeface="VNI-Times" pitchFamily="2" charset="0"/>
                </a:rPr>
                <a:t> </a:t>
              </a:r>
            </a:p>
            <a:p>
              <a:pPr eaLnBrk="1" hangingPunct="1"/>
              <a:endParaRPr sz="2800" b="1" dirty="0">
                <a:solidFill>
                  <a:srgbClr val="000000"/>
                </a:solidFill>
                <a:latin typeface="VNI-Times" pitchFamily="2" charset="0"/>
              </a:endParaRPr>
            </a:p>
          </p:txBody>
        </p:sp>
      </p:grpSp>
      <p:grpSp>
        <p:nvGrpSpPr>
          <p:cNvPr id="3" name="Group 2"/>
          <p:cNvGrpSpPr/>
          <p:nvPr/>
        </p:nvGrpSpPr>
        <p:grpSpPr>
          <a:xfrm>
            <a:off x="2833680" y="724995"/>
            <a:ext cx="5257800" cy="2133600"/>
            <a:chOff x="3048000" y="1447800"/>
            <a:chExt cx="5257800" cy="2133600"/>
          </a:xfrm>
        </p:grpSpPr>
        <p:sp>
          <p:nvSpPr>
            <p:cNvPr id="5122" name="AutoShape 2"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5123" name="AutoShape 3"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5124" name="AutoShape 4"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5125" name="AutoShape 5"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5126" name="AutoShape 6"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5127" name="AutoShape 7"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5128" name="AutoShape 8"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grpSp>
          <p:nvGrpSpPr>
            <p:cNvPr id="5" name="Group 54"/>
            <p:cNvGrpSpPr/>
            <p:nvPr/>
          </p:nvGrpSpPr>
          <p:grpSpPr>
            <a:xfrm>
              <a:off x="3048000" y="1447800"/>
              <a:ext cx="5257800" cy="2057400"/>
              <a:chOff x="1920" y="912"/>
              <a:chExt cx="3456" cy="1296"/>
            </a:xfrm>
          </p:grpSpPr>
          <p:grpSp>
            <p:nvGrpSpPr>
              <p:cNvPr id="5147" name="Group 42"/>
              <p:cNvGrpSpPr/>
              <p:nvPr/>
            </p:nvGrpSpPr>
            <p:grpSpPr>
              <a:xfrm>
                <a:off x="2222" y="912"/>
                <a:ext cx="3154" cy="1296"/>
                <a:chOff x="884" y="2523"/>
                <a:chExt cx="862" cy="862"/>
              </a:xfrm>
            </p:grpSpPr>
            <p:sp>
              <p:nvSpPr>
                <p:cNvPr id="5150" name="Oval 43"/>
                <p:cNvSpPr/>
                <p:nvPr/>
              </p:nvSpPr>
              <p:spPr>
                <a:xfrm>
                  <a:off x="884" y="2523"/>
                  <a:ext cx="862" cy="862"/>
                </a:xfrm>
                <a:prstGeom prst="ellipse">
                  <a:avLst/>
                </a:prstGeom>
                <a:gradFill rotWithShape="1">
                  <a:gsLst>
                    <a:gs pos="0">
                      <a:srgbClr val="FFFFFF"/>
                    </a:gs>
                    <a:gs pos="50000">
                      <a:srgbClr val="00CC66"/>
                    </a:gs>
                    <a:gs pos="100000">
                      <a:srgbClr val="FFFFFF"/>
                    </a:gs>
                  </a:gsLst>
                  <a:lin ang="2700000" scaled="1"/>
                  <a:tileRect/>
                </a:gradFill>
                <a:ln w="38100">
                  <a:noFill/>
                </a:ln>
              </p:spPr>
              <p:txBody>
                <a:bodyPr wrap="none" anchor="ctr">
                  <a:spAutoFit/>
                </a:bodyPr>
                <a:lstStyle/>
                <a:p>
                  <a:endParaRPr lang="vi-VN" altLang="x-none" dirty="0">
                    <a:latin typeface="Arial" panose="020B0604020202020204" pitchFamily="34" charset="0"/>
                  </a:endParaRPr>
                </a:p>
              </p:txBody>
            </p:sp>
            <p:sp>
              <p:nvSpPr>
                <p:cNvPr id="5151" name="Oval 44"/>
                <p:cNvSpPr/>
                <p:nvPr/>
              </p:nvSpPr>
              <p:spPr>
                <a:xfrm>
                  <a:off x="884" y="2523"/>
                  <a:ext cx="862" cy="862"/>
                </a:xfrm>
                <a:prstGeom prst="ellipse">
                  <a:avLst/>
                </a:prstGeom>
                <a:gradFill rotWithShape="1">
                  <a:gsLst>
                    <a:gs pos="0">
                      <a:srgbClr val="00CC66">
                        <a:alpha val="32001"/>
                      </a:srgbClr>
                    </a:gs>
                    <a:gs pos="100000">
                      <a:srgbClr val="000000">
                        <a:alpha val="89998"/>
                      </a:srgbClr>
                    </a:gs>
                  </a:gsLst>
                  <a:lin ang="2700000" scaled="1"/>
                  <a:tileRect/>
                </a:gradFill>
                <a:ln w="38100">
                  <a:noFill/>
                </a:ln>
              </p:spPr>
              <p:txBody>
                <a:bodyPr anchor="ctr">
                  <a:spAutoFit/>
                </a:bodyPr>
                <a:lstStyle/>
                <a:p>
                  <a:endParaRPr lang="vi-VN" altLang="x-none" dirty="0">
                    <a:latin typeface="Arial" panose="020B0604020202020204" pitchFamily="34" charset="0"/>
                  </a:endParaRPr>
                </a:p>
              </p:txBody>
            </p:sp>
            <p:sp>
              <p:nvSpPr>
                <p:cNvPr id="5152" name="Oval 45"/>
                <p:cNvSpPr/>
                <p:nvPr/>
              </p:nvSpPr>
              <p:spPr>
                <a:xfrm>
                  <a:off x="940" y="2579"/>
                  <a:ext cx="750" cy="750"/>
                </a:xfrm>
                <a:prstGeom prst="ellipse">
                  <a:avLst/>
                </a:prstGeom>
                <a:gradFill rotWithShape="1">
                  <a:gsLst>
                    <a:gs pos="0">
                      <a:srgbClr val="006E37"/>
                    </a:gs>
                    <a:gs pos="50000">
                      <a:srgbClr val="00CC66"/>
                    </a:gs>
                    <a:gs pos="100000">
                      <a:srgbClr val="006E37"/>
                    </a:gs>
                  </a:gsLst>
                  <a:lin ang="18900000" scaled="1"/>
                  <a:tileRect/>
                </a:gradFill>
                <a:ln w="38100">
                  <a:noFill/>
                </a:ln>
              </p:spPr>
              <p:txBody>
                <a:bodyPr anchor="ctr">
                  <a:spAutoFit/>
                </a:bodyPr>
                <a:lstStyle/>
                <a:p>
                  <a:endParaRPr lang="vi-VN" altLang="x-none" dirty="0">
                    <a:latin typeface="Arial" panose="020B0604020202020204" pitchFamily="34" charset="0"/>
                  </a:endParaRPr>
                </a:p>
              </p:txBody>
            </p:sp>
            <p:sp>
              <p:nvSpPr>
                <p:cNvPr id="5153" name="Oval 46"/>
                <p:cNvSpPr/>
                <p:nvPr/>
              </p:nvSpPr>
              <p:spPr>
                <a:xfrm>
                  <a:off x="941" y="2579"/>
                  <a:ext cx="749" cy="750"/>
                </a:xfrm>
                <a:prstGeom prst="ellipse">
                  <a:avLst/>
                </a:prstGeom>
                <a:gradFill rotWithShape="1">
                  <a:gsLst>
                    <a:gs pos="0">
                      <a:srgbClr val="008241"/>
                    </a:gs>
                    <a:gs pos="100000">
                      <a:srgbClr val="00CC66">
                        <a:alpha val="0"/>
                      </a:srgbClr>
                    </a:gs>
                  </a:gsLst>
                  <a:lin ang="2700000" scaled="1"/>
                  <a:tileRect/>
                </a:gradFill>
                <a:ln w="38100">
                  <a:noFill/>
                </a:ln>
              </p:spPr>
              <p:txBody>
                <a:bodyPr anchor="ctr">
                  <a:spAutoFit/>
                </a:bodyPr>
                <a:lstStyle/>
                <a:p>
                  <a:endParaRPr lang="vi-VN" altLang="x-none" dirty="0">
                    <a:latin typeface="Arial" panose="020B0604020202020204" pitchFamily="34" charset="0"/>
                  </a:endParaRPr>
                </a:p>
              </p:txBody>
            </p:sp>
            <p:sp>
              <p:nvSpPr>
                <p:cNvPr id="5154" name="Oval 47"/>
                <p:cNvSpPr/>
                <p:nvPr/>
              </p:nvSpPr>
              <p:spPr>
                <a:xfrm>
                  <a:off x="981" y="2617"/>
                  <a:ext cx="674" cy="674"/>
                </a:xfrm>
                <a:prstGeom prst="ellipse">
                  <a:avLst/>
                </a:prstGeom>
                <a:solidFill>
                  <a:srgbClr val="333333"/>
                </a:solidFill>
                <a:ln w="38100">
                  <a:noFill/>
                </a:ln>
              </p:spPr>
              <p:txBody>
                <a:bodyPr anchor="ctr">
                  <a:spAutoFit/>
                </a:bodyPr>
                <a:lstStyle/>
                <a:p>
                  <a:endParaRPr lang="vi-VN" altLang="x-none" dirty="0">
                    <a:latin typeface="Arial" panose="020B0604020202020204" pitchFamily="34" charset="0"/>
                  </a:endParaRPr>
                </a:p>
              </p:txBody>
            </p:sp>
            <p:sp>
              <p:nvSpPr>
                <p:cNvPr id="5155" name="Oval 48"/>
                <p:cNvSpPr/>
                <p:nvPr/>
              </p:nvSpPr>
              <p:spPr>
                <a:xfrm>
                  <a:off x="992" y="2628"/>
                  <a:ext cx="653" cy="653"/>
                </a:xfrm>
                <a:prstGeom prst="ellipse">
                  <a:avLst/>
                </a:prstGeom>
                <a:gradFill rotWithShape="1">
                  <a:gsLst>
                    <a:gs pos="0">
                      <a:srgbClr val="595959"/>
                    </a:gs>
                    <a:gs pos="100000">
                      <a:srgbClr val="C0C0C0"/>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56" name="Oval 49"/>
                <p:cNvSpPr/>
                <p:nvPr/>
              </p:nvSpPr>
              <p:spPr>
                <a:xfrm>
                  <a:off x="1000" y="2632"/>
                  <a:ext cx="637" cy="636"/>
                </a:xfrm>
                <a:prstGeom prst="ellipse">
                  <a:avLst/>
                </a:prstGeom>
                <a:gradFill rotWithShape="1">
                  <a:gsLst>
                    <a:gs pos="0">
                      <a:srgbClr val="C0C0C0">
                        <a:alpha val="0"/>
                      </a:srgbClr>
                    </a:gs>
                    <a:gs pos="100000">
                      <a:srgbClr val="E9E9E9"/>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57" name="Oval 50"/>
                <p:cNvSpPr/>
                <p:nvPr/>
              </p:nvSpPr>
              <p:spPr>
                <a:xfrm>
                  <a:off x="1007" y="2638"/>
                  <a:ext cx="606" cy="595"/>
                </a:xfrm>
                <a:prstGeom prst="ellipse">
                  <a:avLst/>
                </a:prstGeom>
                <a:gradFill rotWithShape="1">
                  <a:gsLst>
                    <a:gs pos="0">
                      <a:srgbClr val="989898"/>
                    </a:gs>
                    <a:gs pos="100000">
                      <a:srgbClr val="C0C0C0">
                        <a:alpha val="48000"/>
                      </a:srgbClr>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58" name="Oval 51"/>
                <p:cNvSpPr/>
                <p:nvPr/>
              </p:nvSpPr>
              <p:spPr>
                <a:xfrm>
                  <a:off x="1042" y="2655"/>
                  <a:ext cx="539" cy="483"/>
                </a:xfrm>
                <a:prstGeom prst="ellipse">
                  <a:avLst/>
                </a:prstGeom>
                <a:gradFill rotWithShape="1">
                  <a:gsLst>
                    <a:gs pos="0">
                      <a:srgbClr val="FFFFFF"/>
                    </a:gs>
                    <a:gs pos="100000">
                      <a:srgbClr val="C0C0C0">
                        <a:alpha val="37999"/>
                      </a:srgbClr>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grpSp>
          <p:sp>
            <p:nvSpPr>
              <p:cNvPr id="5148" name="Text Box 52"/>
              <p:cNvSpPr txBox="1"/>
              <p:nvPr/>
            </p:nvSpPr>
            <p:spPr>
              <a:xfrm>
                <a:off x="2688" y="1208"/>
                <a:ext cx="2208" cy="808"/>
              </a:xfrm>
              <a:prstGeom prst="rect">
                <a:avLst/>
              </a:prstGeom>
              <a:noFill/>
              <a:ln w="9525">
                <a:noFill/>
              </a:ln>
            </p:spPr>
            <p:txBody>
              <a:bodyPr>
                <a:spAutoFit/>
              </a:bodyPr>
              <a:lstStyle/>
              <a:p>
                <a:pPr algn="ctr" eaLnBrk="1" hangingPunct="1"/>
                <a:r>
                  <a:rPr sz="2600" b="1" dirty="0">
                    <a:solidFill>
                      <a:srgbClr val="0000FF"/>
                    </a:solidFill>
                    <a:latin typeface="Times New Roman" panose="02020603050405020304" pitchFamily="18" charset="0"/>
                  </a:rPr>
                  <a:t> Ảnh hưởng của ánh sáng lên đời sống </a:t>
                </a:r>
              </a:p>
              <a:p>
                <a:pPr algn="ctr" eaLnBrk="1" hangingPunct="1"/>
                <a:r>
                  <a:rPr sz="2600" b="1" dirty="0">
                    <a:solidFill>
                      <a:srgbClr val="0000FF"/>
                    </a:solidFill>
                    <a:latin typeface="Times New Roman" panose="02020603050405020304" pitchFamily="18" charset="0"/>
                  </a:rPr>
                  <a:t>thực vật. </a:t>
                </a:r>
                <a:endParaRPr sz="2600" dirty="0">
                  <a:latin typeface="Times New Roman" panose="02020603050405020304" pitchFamily="18" charset="0"/>
                </a:endParaRPr>
              </a:p>
            </p:txBody>
          </p:sp>
          <p:sp>
            <p:nvSpPr>
              <p:cNvPr id="5149" name="Freeform 53"/>
              <p:cNvSpPr/>
              <p:nvPr/>
            </p:nvSpPr>
            <p:spPr>
              <a:xfrm rot="17550037" flipH="1">
                <a:off x="2075" y="1429"/>
                <a:ext cx="394" cy="704"/>
              </a:xfrm>
              <a:custGeom>
                <a:avLst/>
                <a:gdLst>
                  <a:gd name="txL" fmla="*/ 0 w 580"/>
                  <a:gd name="txT" fmla="*/ 0 h 798"/>
                  <a:gd name="txR" fmla="*/ 580 w 580"/>
                  <a:gd name="txB" fmla="*/ 798 h 798"/>
                </a:gdLst>
                <a:ahLst/>
                <a:cxnLst>
                  <a:cxn ang="0">
                    <a:pos x="124" y="0"/>
                  </a:cxn>
                  <a:cxn ang="0">
                    <a:pos x="123" y="55"/>
                  </a:cxn>
                  <a:cxn ang="0">
                    <a:pos x="121" y="106"/>
                  </a:cxn>
                  <a:cxn ang="0">
                    <a:pos x="118" y="153"/>
                  </a:cxn>
                  <a:cxn ang="0">
                    <a:pos x="112" y="196"/>
                  </a:cxn>
                  <a:cxn ang="0">
                    <a:pos x="105" y="236"/>
                  </a:cxn>
                  <a:cxn ang="0">
                    <a:pos x="96" y="273"/>
                  </a:cxn>
                  <a:cxn ang="0">
                    <a:pos x="86" y="307"/>
                  </a:cxn>
                  <a:cxn ang="0">
                    <a:pos x="73" y="340"/>
                  </a:cxn>
                  <a:cxn ang="0">
                    <a:pos x="57" y="370"/>
                  </a:cxn>
                  <a:cxn ang="0">
                    <a:pos x="40" y="398"/>
                  </a:cxn>
                  <a:cxn ang="0">
                    <a:pos x="40" y="483"/>
                  </a:cxn>
                  <a:cxn ang="0">
                    <a:pos x="0" y="311"/>
                  </a:cxn>
                  <a:cxn ang="0">
                    <a:pos x="40" y="139"/>
                  </a:cxn>
                  <a:cxn ang="0">
                    <a:pos x="40" y="225"/>
                  </a:cxn>
                  <a:cxn ang="0">
                    <a:pos x="48" y="223"/>
                  </a:cxn>
                  <a:cxn ang="0">
                    <a:pos x="56" y="215"/>
                  </a:cxn>
                  <a:cxn ang="0">
                    <a:pos x="65" y="203"/>
                  </a:cxn>
                  <a:cxn ang="0">
                    <a:pos x="74" y="188"/>
                  </a:cxn>
                  <a:cxn ang="0">
                    <a:pos x="84" y="169"/>
                  </a:cxn>
                  <a:cxn ang="0">
                    <a:pos x="92" y="149"/>
                  </a:cxn>
                  <a:cxn ang="0">
                    <a:pos x="101" y="125"/>
                  </a:cxn>
                  <a:cxn ang="0">
                    <a:pos x="108" y="101"/>
                  </a:cxn>
                  <a:cxn ang="0">
                    <a:pos x="114" y="75"/>
                  </a:cxn>
                  <a:cxn ang="0">
                    <a:pos x="119" y="49"/>
                  </a:cxn>
                  <a:cxn ang="0">
                    <a:pos x="122" y="24"/>
                  </a:cxn>
                  <a:cxn ang="0">
                    <a:pos x="123" y="0"/>
                  </a:cxn>
                  <a:cxn ang="0">
                    <a:pos x="124" y="0"/>
                  </a:cxn>
                </a:cxnLst>
                <a:rect l="txL" t="txT" r="txR" b="tx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0511FB">
                      <a:alpha val="100000"/>
                    </a:srgbClr>
                  </a:gs>
                  <a:gs pos="100000">
                    <a:srgbClr val="B0B4FE">
                      <a:alpha val="100000"/>
                    </a:srgbClr>
                  </a:gs>
                </a:gsLst>
                <a:lin ang="5400000" scaled="1"/>
                <a:tileRect/>
              </a:gradFill>
              <a:ln w="0">
                <a:noFill/>
              </a:ln>
            </p:spPr>
            <p:txBody>
              <a:bodyPr/>
              <a:lstStyle/>
              <a:p>
                <a:endParaRPr lang="en-US"/>
              </a:p>
            </p:txBody>
          </p:sp>
        </p:grpSp>
      </p:grpSp>
      <p:grpSp>
        <p:nvGrpSpPr>
          <p:cNvPr id="7" name="Group 69"/>
          <p:cNvGrpSpPr/>
          <p:nvPr/>
        </p:nvGrpSpPr>
        <p:grpSpPr>
          <a:xfrm rot="176636">
            <a:off x="3122129" y="3746319"/>
            <a:ext cx="5360988" cy="2438400"/>
            <a:chOff x="1952" y="2256"/>
            <a:chExt cx="3377" cy="1536"/>
          </a:xfrm>
        </p:grpSpPr>
        <p:grpSp>
          <p:nvGrpSpPr>
            <p:cNvPr id="5133" name="Group 55"/>
            <p:cNvGrpSpPr/>
            <p:nvPr/>
          </p:nvGrpSpPr>
          <p:grpSpPr>
            <a:xfrm>
              <a:off x="1952" y="2256"/>
              <a:ext cx="3377" cy="1536"/>
              <a:chOff x="1660" y="1968"/>
              <a:chExt cx="4101" cy="1872"/>
            </a:xfrm>
          </p:grpSpPr>
          <p:grpSp>
            <p:nvGrpSpPr>
              <p:cNvPr id="5135" name="Group 56"/>
              <p:cNvGrpSpPr/>
              <p:nvPr/>
            </p:nvGrpSpPr>
            <p:grpSpPr>
              <a:xfrm>
                <a:off x="2159" y="1968"/>
                <a:ext cx="3602" cy="1872"/>
                <a:chOff x="3791" y="2736"/>
                <a:chExt cx="1969" cy="1584"/>
              </a:xfrm>
            </p:grpSpPr>
            <p:sp>
              <p:nvSpPr>
                <p:cNvPr id="5138" name="Oval 57"/>
                <p:cNvSpPr/>
                <p:nvPr/>
              </p:nvSpPr>
              <p:spPr>
                <a:xfrm>
                  <a:off x="3792" y="2736"/>
                  <a:ext cx="1968" cy="1584"/>
                </a:xfrm>
                <a:prstGeom prst="ellipse">
                  <a:avLst/>
                </a:prstGeom>
                <a:gradFill rotWithShape="1">
                  <a:gsLst>
                    <a:gs pos="0">
                      <a:srgbClr val="FFFFFF"/>
                    </a:gs>
                    <a:gs pos="50000">
                      <a:srgbClr val="FF6699"/>
                    </a:gs>
                    <a:gs pos="100000">
                      <a:srgbClr val="FFFFFF"/>
                    </a:gs>
                  </a:gsLst>
                  <a:lin ang="2700000" scaled="1"/>
                  <a:tileRect/>
                </a:gradFill>
                <a:ln w="38100">
                  <a:noFill/>
                </a:ln>
              </p:spPr>
              <p:txBody>
                <a:bodyPr wrap="none" anchor="ctr">
                  <a:spAutoFit/>
                </a:bodyPr>
                <a:lstStyle/>
                <a:p>
                  <a:endParaRPr lang="vi-VN" altLang="x-none" dirty="0">
                    <a:latin typeface="Arial" panose="020B0604020202020204" pitchFamily="34" charset="0"/>
                  </a:endParaRPr>
                </a:p>
              </p:txBody>
            </p:sp>
            <p:sp>
              <p:nvSpPr>
                <p:cNvPr id="5139" name="Oval 58"/>
                <p:cNvSpPr/>
                <p:nvPr/>
              </p:nvSpPr>
              <p:spPr>
                <a:xfrm>
                  <a:off x="3791" y="2736"/>
                  <a:ext cx="1968" cy="1584"/>
                </a:xfrm>
                <a:prstGeom prst="ellipse">
                  <a:avLst/>
                </a:prstGeom>
                <a:gradFill rotWithShape="1">
                  <a:gsLst>
                    <a:gs pos="0">
                      <a:srgbClr val="FF6699">
                        <a:alpha val="32001"/>
                      </a:srgbClr>
                    </a:gs>
                    <a:gs pos="100000">
                      <a:srgbClr val="000000">
                        <a:alpha val="89998"/>
                      </a:srgbClr>
                    </a:gs>
                  </a:gsLst>
                  <a:lin ang="2700000" scaled="1"/>
                  <a:tileRect/>
                </a:gradFill>
                <a:ln w="38100">
                  <a:noFill/>
                </a:ln>
              </p:spPr>
              <p:txBody>
                <a:bodyPr wrap="none" anchor="ctr">
                  <a:spAutoFit/>
                </a:bodyPr>
                <a:lstStyle/>
                <a:p>
                  <a:endParaRPr lang="vi-VN" altLang="x-none" dirty="0">
                    <a:latin typeface="Arial" panose="020B0604020202020204" pitchFamily="34" charset="0"/>
                  </a:endParaRPr>
                </a:p>
              </p:txBody>
            </p:sp>
            <p:sp>
              <p:nvSpPr>
                <p:cNvPr id="5140" name="Oval 59"/>
                <p:cNvSpPr/>
                <p:nvPr/>
              </p:nvSpPr>
              <p:spPr>
                <a:xfrm>
                  <a:off x="3920" y="2838"/>
                  <a:ext cx="1712" cy="1380"/>
                </a:xfrm>
                <a:prstGeom prst="ellipse">
                  <a:avLst/>
                </a:prstGeom>
                <a:gradFill rotWithShape="1">
                  <a:gsLst>
                    <a:gs pos="0">
                      <a:srgbClr val="8A3753"/>
                    </a:gs>
                    <a:gs pos="50000">
                      <a:srgbClr val="FF6699"/>
                    </a:gs>
                    <a:gs pos="100000">
                      <a:srgbClr val="8A3753"/>
                    </a:gs>
                  </a:gsLst>
                  <a:lin ang="18900000" scaled="1"/>
                  <a:tileRect/>
                </a:gradFill>
                <a:ln w="38100">
                  <a:noFill/>
                </a:ln>
              </p:spPr>
              <p:txBody>
                <a:bodyPr anchor="ctr">
                  <a:spAutoFit/>
                </a:bodyPr>
                <a:lstStyle/>
                <a:p>
                  <a:endParaRPr lang="vi-VN" altLang="x-none" dirty="0">
                    <a:latin typeface="Arial" panose="020B0604020202020204" pitchFamily="34" charset="0"/>
                  </a:endParaRPr>
                </a:p>
              </p:txBody>
            </p:sp>
            <p:sp>
              <p:nvSpPr>
                <p:cNvPr id="5141" name="Oval 60"/>
                <p:cNvSpPr/>
                <p:nvPr/>
              </p:nvSpPr>
              <p:spPr>
                <a:xfrm>
                  <a:off x="3792" y="2815"/>
                  <a:ext cx="1814" cy="1361"/>
                </a:xfrm>
                <a:prstGeom prst="ellipse">
                  <a:avLst/>
                </a:prstGeom>
                <a:gradFill rotWithShape="1">
                  <a:gsLst>
                    <a:gs pos="0">
                      <a:srgbClr val="A24161"/>
                    </a:gs>
                    <a:gs pos="100000">
                      <a:srgbClr val="FF6699">
                        <a:alpha val="0"/>
                      </a:srgbClr>
                    </a:gs>
                  </a:gsLst>
                  <a:lin ang="2700000" scaled="1"/>
                  <a:tileRect/>
                </a:gradFill>
                <a:ln w="38100">
                  <a:noFill/>
                </a:ln>
              </p:spPr>
              <p:txBody>
                <a:bodyPr anchor="ctr">
                  <a:spAutoFit/>
                </a:bodyPr>
                <a:lstStyle/>
                <a:p>
                  <a:endParaRPr lang="vi-VN" altLang="x-none" dirty="0">
                    <a:latin typeface="Arial" panose="020B0604020202020204" pitchFamily="34" charset="0"/>
                  </a:endParaRPr>
                </a:p>
              </p:txBody>
            </p:sp>
            <p:sp>
              <p:nvSpPr>
                <p:cNvPr id="5142" name="Oval 61"/>
                <p:cNvSpPr/>
                <p:nvPr/>
              </p:nvSpPr>
              <p:spPr>
                <a:xfrm>
                  <a:off x="4013" y="2909"/>
                  <a:ext cx="1539" cy="1238"/>
                </a:xfrm>
                <a:prstGeom prst="ellipse">
                  <a:avLst/>
                </a:prstGeom>
                <a:solidFill>
                  <a:srgbClr val="333333"/>
                </a:solidFill>
                <a:ln w="38100">
                  <a:noFill/>
                </a:ln>
              </p:spPr>
              <p:txBody>
                <a:bodyPr anchor="ctr">
                  <a:spAutoFit/>
                </a:bodyPr>
                <a:lstStyle/>
                <a:p>
                  <a:endParaRPr lang="vi-VN" altLang="x-none" dirty="0">
                    <a:latin typeface="Arial" panose="020B0604020202020204" pitchFamily="34" charset="0"/>
                  </a:endParaRPr>
                </a:p>
              </p:txBody>
            </p:sp>
            <p:sp>
              <p:nvSpPr>
                <p:cNvPr id="5143" name="Oval 62"/>
                <p:cNvSpPr/>
                <p:nvPr/>
              </p:nvSpPr>
              <p:spPr>
                <a:xfrm>
                  <a:off x="4000" y="2894"/>
                  <a:ext cx="1490" cy="1200"/>
                </a:xfrm>
                <a:prstGeom prst="ellipse">
                  <a:avLst/>
                </a:prstGeom>
                <a:gradFill rotWithShape="1">
                  <a:gsLst>
                    <a:gs pos="0">
                      <a:srgbClr val="595959"/>
                    </a:gs>
                    <a:gs pos="100000">
                      <a:srgbClr val="C0C0C0"/>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44" name="Oval 63"/>
                <p:cNvSpPr/>
                <p:nvPr/>
              </p:nvSpPr>
              <p:spPr>
                <a:xfrm>
                  <a:off x="4056" y="2936"/>
                  <a:ext cx="1455" cy="1170"/>
                </a:xfrm>
                <a:prstGeom prst="ellipse">
                  <a:avLst/>
                </a:prstGeom>
                <a:gradFill rotWithShape="1">
                  <a:gsLst>
                    <a:gs pos="0">
                      <a:srgbClr val="C0C0C0">
                        <a:alpha val="0"/>
                      </a:srgbClr>
                    </a:gs>
                    <a:gs pos="100000">
                      <a:srgbClr val="E9E9E9"/>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45" name="Oval 64"/>
                <p:cNvSpPr/>
                <p:nvPr/>
              </p:nvSpPr>
              <p:spPr>
                <a:xfrm>
                  <a:off x="4073" y="2947"/>
                  <a:ext cx="1384" cy="1094"/>
                </a:xfrm>
                <a:prstGeom prst="ellipse">
                  <a:avLst/>
                </a:prstGeom>
                <a:gradFill rotWithShape="1">
                  <a:gsLst>
                    <a:gs pos="0">
                      <a:srgbClr val="989898"/>
                    </a:gs>
                    <a:gs pos="100000">
                      <a:srgbClr val="C0C0C0">
                        <a:alpha val="48000"/>
                      </a:srgbClr>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46" name="Oval 65"/>
                <p:cNvSpPr/>
                <p:nvPr/>
              </p:nvSpPr>
              <p:spPr>
                <a:xfrm>
                  <a:off x="4153" y="2979"/>
                  <a:ext cx="1231" cy="887"/>
                </a:xfrm>
                <a:prstGeom prst="ellipse">
                  <a:avLst/>
                </a:prstGeom>
                <a:gradFill rotWithShape="1">
                  <a:gsLst>
                    <a:gs pos="0">
                      <a:srgbClr val="FFFFFF"/>
                    </a:gs>
                    <a:gs pos="100000">
                      <a:srgbClr val="C0C0C0">
                        <a:alpha val="37999"/>
                      </a:srgbClr>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grpSp>
          <p:sp>
            <p:nvSpPr>
              <p:cNvPr id="5136" name="Rectangle 66"/>
              <p:cNvSpPr/>
              <p:nvPr/>
            </p:nvSpPr>
            <p:spPr>
              <a:xfrm>
                <a:off x="2736" y="2400"/>
                <a:ext cx="2352" cy="1104"/>
              </a:xfrm>
              <a:prstGeom prst="rect">
                <a:avLst/>
              </a:prstGeom>
              <a:noFill/>
              <a:ln w="9525">
                <a:noFill/>
              </a:ln>
            </p:spPr>
            <p:txBody>
              <a:bodyPr anchor="ctr"/>
              <a:lstStyle/>
              <a:p>
                <a:pPr algn="ctr" eaLnBrk="1" hangingPunct="1"/>
                <a:endParaRPr lang="vi-VN" altLang="x-none" sz="2800" b="1" dirty="0">
                  <a:solidFill>
                    <a:srgbClr val="0000FF"/>
                  </a:solidFill>
                  <a:latin typeface="Times New Roman" panose="02020603050405020304" pitchFamily="18" charset="0"/>
                </a:endParaRPr>
              </a:p>
            </p:txBody>
          </p:sp>
          <p:sp>
            <p:nvSpPr>
              <p:cNvPr id="72771" name="Freeform 67"/>
              <p:cNvSpPr/>
              <p:nvPr/>
            </p:nvSpPr>
            <p:spPr bwMode="gray">
              <a:xfrm rot="15091963">
                <a:off x="1881" y="1972"/>
                <a:ext cx="457" cy="899"/>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5134" name="Rectangle 68"/>
            <p:cNvSpPr/>
            <p:nvPr/>
          </p:nvSpPr>
          <p:spPr>
            <a:xfrm>
              <a:off x="2736" y="2688"/>
              <a:ext cx="2112" cy="748"/>
            </a:xfrm>
            <a:prstGeom prst="rect">
              <a:avLst/>
            </a:prstGeom>
            <a:noFill/>
            <a:ln w="9525">
              <a:noFill/>
            </a:ln>
          </p:spPr>
          <p:txBody>
            <a:bodyPr>
              <a:spAutoFit/>
            </a:bodyPr>
            <a:lstStyle/>
            <a:p>
              <a:pPr algn="ctr"/>
              <a:r>
                <a:rPr sz="2400" b="1" dirty="0">
                  <a:solidFill>
                    <a:srgbClr val="0000FF"/>
                  </a:solidFill>
                  <a:latin typeface="Arial" panose="020B0604020202020204" pitchFamily="34" charset="0"/>
                </a:rPr>
                <a:t>Ảnh hưởng của ánh sáng lên đời sống </a:t>
              </a:r>
            </a:p>
            <a:p>
              <a:pPr algn="ctr"/>
              <a:r>
                <a:rPr sz="2400" b="1" dirty="0">
                  <a:solidFill>
                    <a:srgbClr val="0000FF"/>
                  </a:solidFill>
                  <a:latin typeface="Arial" panose="020B0604020202020204" pitchFamily="34" charset="0"/>
                </a:rPr>
                <a:t>động vật.</a:t>
              </a:r>
            </a:p>
          </p:txBody>
        </p:sp>
      </p:grpSp>
    </p:spTree>
    <p:extLst>
      <p:ext uri="{BB962C8B-B14F-4D97-AF65-F5344CB8AC3E}">
        <p14:creationId xmlns:p14="http://schemas.microsoft.com/office/powerpoint/2010/main" val="111316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228600" y="457200"/>
            <a:ext cx="4114800" cy="3132914"/>
            <a:chOff x="2976" y="1680"/>
            <a:chExt cx="2592" cy="2640"/>
          </a:xfrm>
        </p:grpSpPr>
        <p:pic>
          <p:nvPicPr>
            <p:cNvPr id="26634" name="Picture 5" descr="trong42zk.jpg image by hoangaccounting"/>
            <p:cNvPicPr>
              <a:picLocks noChangeAspect="1"/>
            </p:cNvPicPr>
            <p:nvPr/>
          </p:nvPicPr>
          <p:blipFill>
            <a:blip r:embed="rId2"/>
            <a:stretch>
              <a:fillRect/>
            </a:stretch>
          </p:blipFill>
          <p:spPr>
            <a:xfrm>
              <a:off x="2976" y="1680"/>
              <a:ext cx="2592" cy="2640"/>
            </a:xfrm>
            <a:prstGeom prst="rect">
              <a:avLst/>
            </a:prstGeom>
            <a:noFill/>
            <a:ln w="9525">
              <a:noFill/>
            </a:ln>
          </p:spPr>
        </p:pic>
        <p:sp>
          <p:nvSpPr>
            <p:cNvPr id="26635" name="Text Box 8"/>
            <p:cNvSpPr txBox="1"/>
            <p:nvPr/>
          </p:nvSpPr>
          <p:spPr>
            <a:xfrm>
              <a:off x="4351" y="3898"/>
              <a:ext cx="1152" cy="389"/>
            </a:xfrm>
            <a:prstGeom prst="rect">
              <a:avLst/>
            </a:prstGeom>
            <a:solidFill>
              <a:schemeClr val="bg1"/>
            </a:solidFill>
            <a:ln w="9525">
              <a:noFill/>
            </a:ln>
          </p:spPr>
          <p:txBody>
            <a:bodyPr>
              <a:spAutoFit/>
            </a:bodyPr>
            <a:lstStyle/>
            <a:p>
              <a:pPr algn="ctr"/>
              <a:r>
                <a:rPr sz="2400" b="1" dirty="0">
                  <a:solidFill>
                    <a:schemeClr val="tx2"/>
                  </a:solidFill>
                  <a:latin typeface="Times New Roman" panose="02020603050405020304" pitchFamily="18" charset="0"/>
                  <a:cs typeface="Times New Roman" panose="02020603050405020304" pitchFamily="18" charset="0"/>
                </a:rPr>
                <a:t>Chích chòe</a:t>
              </a:r>
            </a:p>
          </p:txBody>
        </p:sp>
      </p:grpSp>
      <p:grpSp>
        <p:nvGrpSpPr>
          <p:cNvPr id="3" name="Group 13"/>
          <p:cNvGrpSpPr/>
          <p:nvPr/>
        </p:nvGrpSpPr>
        <p:grpSpPr>
          <a:xfrm>
            <a:off x="4572000" y="457200"/>
            <a:ext cx="4343400" cy="3124200"/>
            <a:chOff x="144" y="2016"/>
            <a:chExt cx="2880" cy="2151"/>
          </a:xfrm>
        </p:grpSpPr>
        <p:pic>
          <p:nvPicPr>
            <p:cNvPr id="26632" name="Picture 6" descr="chao_mao_01"/>
            <p:cNvPicPr>
              <a:picLocks noChangeAspect="1"/>
            </p:cNvPicPr>
            <p:nvPr/>
          </p:nvPicPr>
          <p:blipFill>
            <a:blip r:embed="rId3"/>
            <a:stretch>
              <a:fillRect/>
            </a:stretch>
          </p:blipFill>
          <p:spPr>
            <a:xfrm>
              <a:off x="144" y="2016"/>
              <a:ext cx="2880" cy="2151"/>
            </a:xfrm>
            <a:prstGeom prst="rect">
              <a:avLst/>
            </a:prstGeom>
            <a:noFill/>
            <a:ln w="9525">
              <a:noFill/>
            </a:ln>
          </p:spPr>
        </p:pic>
        <p:sp>
          <p:nvSpPr>
            <p:cNvPr id="26633" name="Text Box 9"/>
            <p:cNvSpPr txBox="1"/>
            <p:nvPr/>
          </p:nvSpPr>
          <p:spPr>
            <a:xfrm>
              <a:off x="161" y="3790"/>
              <a:ext cx="1200" cy="315"/>
            </a:xfrm>
            <a:prstGeom prst="rect">
              <a:avLst/>
            </a:prstGeom>
            <a:noFill/>
            <a:ln w="9525">
              <a:noFill/>
            </a:ln>
          </p:spPr>
          <p:txBody>
            <a:bodyPr>
              <a:spAutoFit/>
            </a:bodyPr>
            <a:lstStyle/>
            <a:p>
              <a:pPr algn="ctr"/>
              <a:r>
                <a:rPr sz="2400" b="1" dirty="0">
                  <a:solidFill>
                    <a:schemeClr val="tx2"/>
                  </a:solidFill>
                  <a:latin typeface="Times New Roman" panose="02020603050405020304" pitchFamily="18" charset="0"/>
                  <a:cs typeface="Times New Roman" panose="02020603050405020304" pitchFamily="18" charset="0"/>
                </a:rPr>
                <a:t>Chào mào</a:t>
              </a:r>
            </a:p>
          </p:txBody>
        </p:sp>
      </p:grpSp>
      <p:sp>
        <p:nvSpPr>
          <p:cNvPr id="32779" name="Text Box 11"/>
          <p:cNvSpPr txBox="1"/>
          <p:nvPr/>
        </p:nvSpPr>
        <p:spPr>
          <a:xfrm>
            <a:off x="0" y="0"/>
            <a:ext cx="7086600" cy="457200"/>
          </a:xfrm>
          <a:prstGeom prst="rect">
            <a:avLst/>
          </a:prstGeom>
          <a:noFill/>
          <a:ln w="9525">
            <a:noFill/>
          </a:ln>
        </p:spPr>
        <p:txBody>
          <a:bodyPr>
            <a:spAutoFit/>
          </a:bodyPr>
          <a:lstStyle/>
          <a:p>
            <a:pPr algn="ctr"/>
            <a:r>
              <a:rPr sz="2400" b="1" dirty="0">
                <a:solidFill>
                  <a:schemeClr val="tx2"/>
                </a:solidFill>
                <a:latin typeface="Times New Roman" panose="02020603050405020304" pitchFamily="18" charset="0"/>
                <a:cs typeface="Times New Roman" panose="02020603050405020304" pitchFamily="18" charset="0"/>
              </a:rPr>
              <a:t>Chim đi ăn vào lúc mặt trời mọc</a:t>
            </a:r>
          </a:p>
        </p:txBody>
      </p:sp>
      <p:sp>
        <p:nvSpPr>
          <p:cNvPr id="13" name="Text Box 4">
            <a:extLst>
              <a:ext uri="{FF2B5EF4-FFF2-40B4-BE49-F238E27FC236}">
                <a16:creationId xmlns:a16="http://schemas.microsoft.com/office/drawing/2014/main" id="{D88B5BFF-3A6B-4FED-A0A5-933AAA53A84F}"/>
              </a:ext>
            </a:extLst>
          </p:cNvPr>
          <p:cNvSpPr txBox="1"/>
          <p:nvPr/>
        </p:nvSpPr>
        <p:spPr>
          <a:xfrm>
            <a:off x="2212031" y="3581400"/>
            <a:ext cx="4495800" cy="457200"/>
          </a:xfrm>
          <a:prstGeom prst="rect">
            <a:avLst/>
          </a:prstGeom>
          <a:noFill/>
          <a:ln w="9525">
            <a:noFill/>
          </a:ln>
        </p:spPr>
        <p:txBody>
          <a:bodyPr>
            <a:spAutoFit/>
          </a:bodyPr>
          <a:lstStyle/>
          <a:p>
            <a:pPr algn="ctr"/>
            <a:r>
              <a:rPr sz="2400" b="1" dirty="0">
                <a:latin typeface="Times New Roman" panose="02020603050405020304" pitchFamily="18" charset="0"/>
                <a:cs typeface="Times New Roman" panose="02020603050405020304" pitchFamily="18" charset="0"/>
              </a:rPr>
              <a:t>Chim kiếm ăn vào ban đêm</a:t>
            </a:r>
          </a:p>
        </p:txBody>
      </p:sp>
      <p:grpSp>
        <p:nvGrpSpPr>
          <p:cNvPr id="14" name="Group 13">
            <a:extLst>
              <a:ext uri="{FF2B5EF4-FFF2-40B4-BE49-F238E27FC236}">
                <a16:creationId xmlns:a16="http://schemas.microsoft.com/office/drawing/2014/main" id="{A6C8EC35-9C9B-474E-B521-18C2BB6858BA}"/>
              </a:ext>
            </a:extLst>
          </p:cNvPr>
          <p:cNvGrpSpPr/>
          <p:nvPr/>
        </p:nvGrpSpPr>
        <p:grpSpPr>
          <a:xfrm>
            <a:off x="604571" y="4038600"/>
            <a:ext cx="3967429" cy="2565400"/>
            <a:chOff x="3120" y="1131"/>
            <a:chExt cx="2508" cy="3189"/>
          </a:xfrm>
        </p:grpSpPr>
        <p:pic>
          <p:nvPicPr>
            <p:cNvPr id="15" name="Picture 8" descr="sếu đầu đỏ">
              <a:extLst>
                <a:ext uri="{FF2B5EF4-FFF2-40B4-BE49-F238E27FC236}">
                  <a16:creationId xmlns:a16="http://schemas.microsoft.com/office/drawing/2014/main" id="{C81A5969-EE08-43BC-9001-D6083FC510DB}"/>
                </a:ext>
              </a:extLst>
            </p:cNvPr>
            <p:cNvPicPr>
              <a:picLocks noChangeAspect="1"/>
            </p:cNvPicPr>
            <p:nvPr/>
          </p:nvPicPr>
          <p:blipFill>
            <a:blip r:embed="rId4"/>
            <a:stretch>
              <a:fillRect/>
            </a:stretch>
          </p:blipFill>
          <p:spPr>
            <a:xfrm>
              <a:off x="3120" y="1131"/>
              <a:ext cx="2508" cy="3189"/>
            </a:xfrm>
            <a:prstGeom prst="rect">
              <a:avLst/>
            </a:prstGeom>
            <a:noFill/>
            <a:ln w="28575" cap="flat" cmpd="sng">
              <a:solidFill>
                <a:srgbClr val="FF00FF"/>
              </a:solidFill>
              <a:prstDash val="solid"/>
              <a:miter/>
              <a:headEnd type="none" w="med" len="med"/>
              <a:tailEnd type="none" w="med" len="med"/>
            </a:ln>
          </p:spPr>
        </p:pic>
        <p:sp>
          <p:nvSpPr>
            <p:cNvPr id="16" name="Text Box 9">
              <a:extLst>
                <a:ext uri="{FF2B5EF4-FFF2-40B4-BE49-F238E27FC236}">
                  <a16:creationId xmlns:a16="http://schemas.microsoft.com/office/drawing/2014/main" id="{6784A8D3-525D-4CA6-8EE2-E0FA62934BF2}"/>
                </a:ext>
              </a:extLst>
            </p:cNvPr>
            <p:cNvSpPr txBox="1"/>
            <p:nvPr/>
          </p:nvSpPr>
          <p:spPr>
            <a:xfrm>
              <a:off x="4800" y="1155"/>
              <a:ext cx="816" cy="880"/>
            </a:xfrm>
            <a:prstGeom prst="rect">
              <a:avLst/>
            </a:prstGeom>
            <a:solidFill>
              <a:schemeClr val="bg1"/>
            </a:solidFill>
            <a:ln w="9525" cap="flat" cmpd="sng">
              <a:solidFill>
                <a:srgbClr val="0000FF"/>
              </a:solidFill>
              <a:prstDash val="solid"/>
              <a:miter/>
              <a:headEnd type="none" w="med" len="med"/>
              <a:tailEnd type="none" w="med" len="med"/>
            </a:ln>
          </p:spPr>
          <p:txBody>
            <a:bodyPr>
              <a:spAutoFit/>
            </a:bodyPr>
            <a:lstStyle/>
            <a:p>
              <a:pPr algn="ctr"/>
              <a:r>
                <a:rPr sz="2000" b="1" dirty="0">
                  <a:solidFill>
                    <a:srgbClr val="FF3300"/>
                  </a:solidFill>
                  <a:latin typeface="Times New Roman" panose="02020603050405020304" pitchFamily="18" charset="0"/>
                  <a:cs typeface="Times New Roman" panose="02020603050405020304" pitchFamily="18" charset="0"/>
                </a:rPr>
                <a:t>Sếu </a:t>
              </a:r>
            </a:p>
            <a:p>
              <a:pPr algn="ctr"/>
              <a:r>
                <a:rPr sz="2000" b="1" dirty="0">
                  <a:solidFill>
                    <a:srgbClr val="FF3300"/>
                  </a:solidFill>
                  <a:latin typeface="Times New Roman" panose="02020603050405020304" pitchFamily="18" charset="0"/>
                  <a:cs typeface="Times New Roman" panose="02020603050405020304" pitchFamily="18" charset="0"/>
                </a:rPr>
                <a:t>đầu đỏ</a:t>
              </a:r>
            </a:p>
          </p:txBody>
        </p:sp>
      </p:grpSp>
      <p:grpSp>
        <p:nvGrpSpPr>
          <p:cNvPr id="17" name="Group 11">
            <a:extLst>
              <a:ext uri="{FF2B5EF4-FFF2-40B4-BE49-F238E27FC236}">
                <a16:creationId xmlns:a16="http://schemas.microsoft.com/office/drawing/2014/main" id="{79E0B1C2-AA77-4044-B6CF-4717070410BB}"/>
              </a:ext>
            </a:extLst>
          </p:cNvPr>
          <p:cNvGrpSpPr/>
          <p:nvPr/>
        </p:nvGrpSpPr>
        <p:grpSpPr>
          <a:xfrm>
            <a:off x="4919181" y="4038600"/>
            <a:ext cx="3815210" cy="2565400"/>
            <a:chOff x="192" y="240"/>
            <a:chExt cx="2880" cy="1889"/>
          </a:xfrm>
        </p:grpSpPr>
        <p:pic>
          <p:nvPicPr>
            <p:cNvPr id="18" name="Picture 6" descr="diệc">
              <a:extLst>
                <a:ext uri="{FF2B5EF4-FFF2-40B4-BE49-F238E27FC236}">
                  <a16:creationId xmlns:a16="http://schemas.microsoft.com/office/drawing/2014/main" id="{B0DA5219-4D34-4635-9470-F93A83910876}"/>
                </a:ext>
              </a:extLst>
            </p:cNvPr>
            <p:cNvPicPr>
              <a:picLocks noChangeAspect="1"/>
            </p:cNvPicPr>
            <p:nvPr/>
          </p:nvPicPr>
          <p:blipFill>
            <a:blip r:embed="rId5"/>
            <a:stretch>
              <a:fillRect/>
            </a:stretch>
          </p:blipFill>
          <p:spPr>
            <a:xfrm>
              <a:off x="192" y="240"/>
              <a:ext cx="2880" cy="1889"/>
            </a:xfrm>
            <a:prstGeom prst="rect">
              <a:avLst/>
            </a:prstGeom>
            <a:noFill/>
            <a:ln w="28575" cap="flat" cmpd="sng">
              <a:solidFill>
                <a:srgbClr val="FF00FF"/>
              </a:solidFill>
              <a:prstDash val="solid"/>
              <a:miter/>
              <a:headEnd type="none" w="med" len="med"/>
              <a:tailEnd type="none" w="med" len="med"/>
            </a:ln>
          </p:spPr>
        </p:pic>
        <p:sp>
          <p:nvSpPr>
            <p:cNvPr id="19" name="Text Box 5">
              <a:extLst>
                <a:ext uri="{FF2B5EF4-FFF2-40B4-BE49-F238E27FC236}">
                  <a16:creationId xmlns:a16="http://schemas.microsoft.com/office/drawing/2014/main" id="{37748CA0-EAAA-49AF-9B5B-A390D2B8663E}"/>
                </a:ext>
              </a:extLst>
            </p:cNvPr>
            <p:cNvSpPr txBox="1"/>
            <p:nvPr/>
          </p:nvSpPr>
          <p:spPr>
            <a:xfrm>
              <a:off x="2256" y="240"/>
              <a:ext cx="816" cy="521"/>
            </a:xfrm>
            <a:prstGeom prst="rect">
              <a:avLst/>
            </a:prstGeom>
            <a:solidFill>
              <a:schemeClr val="bg1"/>
            </a:solidFill>
            <a:ln w="28575" cap="flat" cmpd="sng">
              <a:solidFill>
                <a:srgbClr val="FF00FF"/>
              </a:solidFill>
              <a:prstDash val="solid"/>
              <a:miter/>
              <a:headEnd type="none" w="med" len="med"/>
              <a:tailEnd type="none" w="med" len="med"/>
            </a:ln>
          </p:spPr>
          <p:txBody>
            <a:bodyPr>
              <a:spAutoFit/>
            </a:bodyPr>
            <a:lstStyle/>
            <a:p>
              <a:pPr algn="ctr"/>
              <a:r>
                <a:rPr sz="2000" b="1" dirty="0">
                  <a:solidFill>
                    <a:srgbClr val="FF3300"/>
                  </a:solidFill>
                  <a:latin typeface="Times New Roman" panose="02020603050405020304" pitchFamily="18" charset="0"/>
                  <a:cs typeface="Times New Roman" panose="02020603050405020304" pitchFamily="18" charset="0"/>
                </a:rPr>
                <a:t>Diệc</a:t>
              </a:r>
            </a:p>
            <a:p>
              <a:pPr algn="ctr"/>
              <a:r>
                <a:rPr sz="2000" b="1" dirty="0">
                  <a:solidFill>
                    <a:srgbClr val="FF3300"/>
                  </a:solidFill>
                  <a:latin typeface="Times New Roman" panose="02020603050405020304" pitchFamily="18" charset="0"/>
                  <a:cs typeface="Times New Roman" panose="02020603050405020304" pitchFamily="18" charset="0"/>
                </a:rPr>
                <a:t> 3 màu</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2779"/>
                                        </p:tgtEl>
                                        <p:attrNameLst>
                                          <p:attrName>style.visibility</p:attrName>
                                        </p:attrNameLst>
                                      </p:cBhvr>
                                      <p:to>
                                        <p:strVal val="visible"/>
                                      </p:to>
                                    </p:set>
                                    <p:animEffect transition="in" filter="diamond(in)">
                                      <p:cBhvr>
                                        <p:cTn id="7" dur="2000"/>
                                        <p:tgtEl>
                                          <p:spTgt spid="3277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edge">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9"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than lan phoi nang"/>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156616" y="260648"/>
            <a:ext cx="8686800" cy="3956050"/>
          </a:xfrm>
          <a:prstGeom prst="rect">
            <a:avLst/>
          </a:prstGeom>
          <a:noFill/>
          <a:ln w="9525">
            <a:noFill/>
          </a:ln>
        </p:spPr>
      </p:pic>
      <p:sp>
        <p:nvSpPr>
          <p:cNvPr id="28675" name="Text Box 5"/>
          <p:cNvSpPr txBox="1"/>
          <p:nvPr/>
        </p:nvSpPr>
        <p:spPr>
          <a:xfrm>
            <a:off x="80416" y="4263310"/>
            <a:ext cx="8839200" cy="396875"/>
          </a:xfrm>
          <a:prstGeom prst="rect">
            <a:avLst/>
          </a:prstGeom>
          <a:noFill/>
          <a:ln w="9525">
            <a:noFill/>
          </a:ln>
        </p:spPr>
        <p:txBody>
          <a:bodyPr>
            <a:spAutoFit/>
          </a:bodyPr>
          <a:lstStyle/>
          <a:p>
            <a:pPr algn="ctr"/>
            <a:r>
              <a:rPr sz="2000" b="1" dirty="0">
                <a:latin typeface="Times New Roman" panose="02020603050405020304" pitchFamily="18" charset="0"/>
                <a:cs typeface="Times New Roman" panose="02020603050405020304" pitchFamily="18" charset="0"/>
              </a:rPr>
              <a:t>H 42.3 – Thằn lằn phơi nắng vào các thời điểm khác nhau trong ngày</a:t>
            </a:r>
          </a:p>
        </p:txBody>
      </p:sp>
      <p:sp>
        <p:nvSpPr>
          <p:cNvPr id="2" name="Rectangle 1"/>
          <p:cNvSpPr/>
          <p:nvPr/>
        </p:nvSpPr>
        <p:spPr>
          <a:xfrm>
            <a:off x="287548" y="4869160"/>
            <a:ext cx="8424936" cy="1477328"/>
          </a:xfrm>
          <a:prstGeom prst="rect">
            <a:avLst/>
          </a:prstGeom>
        </p:spPr>
        <p:txBody>
          <a:bodyPr wrap="square">
            <a:spAutoFit/>
          </a:bodyPr>
          <a:lstStyle/>
          <a:p>
            <a:r>
              <a:rPr lang="vi-VN" dirty="0" smtClean="0">
                <a:solidFill>
                  <a:srgbClr val="0070C0"/>
                </a:solidFill>
                <a:latin typeface="Times New Roman" panose="02020603050405020304" pitchFamily="18" charset="0"/>
                <a:cs typeface="Times New Roman" panose="02020603050405020304" pitchFamily="18" charset="0"/>
              </a:rPr>
              <a:t>Tất cả </a:t>
            </a:r>
            <a:r>
              <a:rPr lang="vi-VN" dirty="0">
                <a:solidFill>
                  <a:srgbClr val="0070C0"/>
                </a:solidFill>
                <a:latin typeface="Times New Roman" panose="02020603050405020304" pitchFamily="18" charset="0"/>
                <a:cs typeface="Times New Roman" panose="02020603050405020304" pitchFamily="18" charset="0"/>
              </a:rPr>
              <a:t>hoạt động trao đổi chất trong các tế bào của thằn lằn sản sinh ra không đủ năng lượng để duy trì một thân nhiệt ổn định và vì thế chúng còn được gọi là “động vật máu lạnh” . Vì vậy, chúng dựa trên việc thu và mất nhiệt từ môi trường để điều chỉnh nhiệt độ bên trong của chúng bằng cách di chuyển ra chỗ có ánh nắng hay chỗ có bóng râm . Có thể nói, thằn lằn thay đổi tư thế phơi nắng là để điều chỉnh nhiệt độ </a:t>
            </a:r>
            <a:r>
              <a:rPr lang="vi-VN" dirty="0" smtClean="0">
                <a:solidFill>
                  <a:srgbClr val="0070C0"/>
                </a:solidFill>
                <a:latin typeface="Times New Roman" panose="02020603050405020304" pitchFamily="18" charset="0"/>
                <a:cs typeface="Times New Roman" panose="02020603050405020304" pitchFamily="18" charset="0"/>
              </a:rPr>
              <a:t>trong </a:t>
            </a:r>
            <a:r>
              <a:rPr lang="vi-VN" dirty="0">
                <a:solidFill>
                  <a:srgbClr val="0070C0"/>
                </a:solidFill>
                <a:latin typeface="Times New Roman" panose="02020603050405020304" pitchFamily="18" charset="0"/>
                <a:cs typeface="Times New Roman" panose="02020603050405020304" pitchFamily="18" charset="0"/>
              </a:rPr>
              <a:t>cơ thể</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762000"/>
            <a:ext cx="4495800" cy="5029200"/>
            <a:chOff x="0" y="480"/>
            <a:chExt cx="2832" cy="3168"/>
          </a:xfrm>
        </p:grpSpPr>
        <p:pic>
          <p:nvPicPr>
            <p:cNvPr id="30727" name="Picture 4" descr="ket doi"/>
            <p:cNvPicPr>
              <a:picLocks noChangeAspect="1"/>
            </p:cNvPicPr>
            <p:nvPr/>
          </p:nvPicPr>
          <p:blipFill>
            <a:blip r:embed="rId2"/>
            <a:stretch>
              <a:fillRect/>
            </a:stretch>
          </p:blipFill>
          <p:spPr>
            <a:xfrm>
              <a:off x="0" y="480"/>
              <a:ext cx="2832" cy="2832"/>
            </a:xfrm>
            <a:prstGeom prst="rect">
              <a:avLst/>
            </a:prstGeom>
            <a:noFill/>
            <a:ln w="9525">
              <a:noFill/>
            </a:ln>
          </p:spPr>
        </p:pic>
        <p:sp>
          <p:nvSpPr>
            <p:cNvPr id="30728" name="Text Box 5"/>
            <p:cNvSpPr txBox="1"/>
            <p:nvPr/>
          </p:nvSpPr>
          <p:spPr>
            <a:xfrm>
              <a:off x="0" y="3360"/>
              <a:ext cx="2832" cy="288"/>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Chim “kết đôi” vào mùa xuân</a:t>
              </a:r>
            </a:p>
          </p:txBody>
        </p:sp>
      </p:grpSp>
      <p:sp>
        <p:nvSpPr>
          <p:cNvPr id="30723" name="Text Box 7"/>
          <p:cNvSpPr txBox="1"/>
          <p:nvPr/>
        </p:nvSpPr>
        <p:spPr>
          <a:xfrm>
            <a:off x="1371600" y="0"/>
            <a:ext cx="6477000" cy="457200"/>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Ảnh hưởng đến sinh sản của động vật</a:t>
            </a:r>
          </a:p>
        </p:txBody>
      </p:sp>
      <p:grpSp>
        <p:nvGrpSpPr>
          <p:cNvPr id="3" name="Group 11"/>
          <p:cNvGrpSpPr/>
          <p:nvPr/>
        </p:nvGrpSpPr>
        <p:grpSpPr>
          <a:xfrm>
            <a:off x="4648200" y="762000"/>
            <a:ext cx="4191000" cy="4953000"/>
            <a:chOff x="2928" y="480"/>
            <a:chExt cx="2640" cy="3120"/>
          </a:xfrm>
        </p:grpSpPr>
        <p:pic>
          <p:nvPicPr>
            <p:cNvPr id="30725" name="Picture 8" descr="4011"/>
            <p:cNvPicPr>
              <a:picLocks noChangeAspect="1"/>
            </p:cNvPicPr>
            <p:nvPr/>
          </p:nvPicPr>
          <p:blipFill>
            <a:blip r:embed="rId3"/>
            <a:stretch>
              <a:fillRect/>
            </a:stretch>
          </p:blipFill>
          <p:spPr>
            <a:xfrm>
              <a:off x="2928" y="480"/>
              <a:ext cx="2592" cy="2832"/>
            </a:xfrm>
            <a:prstGeom prst="rect">
              <a:avLst/>
            </a:prstGeom>
            <a:noFill/>
            <a:ln w="9525">
              <a:noFill/>
            </a:ln>
          </p:spPr>
        </p:pic>
        <p:sp>
          <p:nvSpPr>
            <p:cNvPr id="30726" name="Text Box 9"/>
            <p:cNvSpPr txBox="1"/>
            <p:nvPr/>
          </p:nvSpPr>
          <p:spPr>
            <a:xfrm>
              <a:off x="3024" y="3312"/>
              <a:ext cx="2544" cy="288"/>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Gà đẻ trứng vào ban ngày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62" name="Text Box 22"/>
          <p:cNvSpPr txBox="1"/>
          <p:nvPr/>
        </p:nvSpPr>
        <p:spPr>
          <a:xfrm>
            <a:off x="251520" y="116632"/>
            <a:ext cx="8460432" cy="830997"/>
          </a:xfrm>
          <a:prstGeom prst="rect">
            <a:avLst/>
          </a:prstGeom>
          <a:noFill/>
          <a:ln w="9525">
            <a:noFill/>
          </a:ln>
        </p:spPr>
        <p:txBody>
          <a:bodyPr wrap="square">
            <a:spAutoFit/>
          </a:bodyPr>
          <a:lstStyle/>
          <a:p>
            <a:r>
              <a:rPr sz="2400" b="1" dirty="0">
                <a:solidFill>
                  <a:schemeClr val="tx2"/>
                </a:solidFill>
                <a:latin typeface="Times New Roman" panose="02020603050405020304" pitchFamily="18" charset="0"/>
                <a:cs typeface="Times New Roman" panose="02020603050405020304" pitchFamily="18" charset="0"/>
              </a:rPr>
              <a:t>Hoàn thành bài tập sau bằng cách ghép cột tương ứng, thích hợp</a:t>
            </a:r>
          </a:p>
        </p:txBody>
      </p:sp>
      <p:graphicFrame>
        <p:nvGraphicFramePr>
          <p:cNvPr id="87175" name="Group 135"/>
          <p:cNvGraphicFramePr>
            <a:graphicFrameLocks noGrp="1"/>
          </p:cNvGraphicFramePr>
          <p:nvPr>
            <p:ph idx="1"/>
            <p:extLst>
              <p:ext uri="{D42A27DB-BD31-4B8C-83A1-F6EECF244321}">
                <p14:modId xmlns:p14="http://schemas.microsoft.com/office/powerpoint/2010/main" val="1057956105"/>
              </p:ext>
            </p:extLst>
          </p:nvPr>
        </p:nvGraphicFramePr>
        <p:xfrm>
          <a:off x="99864" y="1445658"/>
          <a:ext cx="9067800" cy="5068600"/>
        </p:xfrm>
        <a:graphic>
          <a:graphicData uri="http://schemas.openxmlformats.org/drawingml/2006/table">
            <a:tbl>
              <a:tblPr/>
              <a:tblGrid>
                <a:gridCol w="22860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533232">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Cột A</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Cột B</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51575">
                <a:tc>
                  <a:txBody>
                    <a:bodyPr/>
                    <a:lstStyle/>
                    <a:p>
                      <a:pPr marL="122555" marR="0" lvl="0" indent="-122555" algn="l" defTabSz="914400" rtl="0" eaLnBrk="1" fontAlgn="base" latinLnBrk="0" hangingPunct="1">
                        <a:lnSpc>
                          <a:spcPct val="100000"/>
                        </a:lnSpc>
                        <a:spcBef>
                          <a:spcPct val="20000"/>
                        </a:spcBef>
                        <a:spcAft>
                          <a:spcPct val="0"/>
                        </a:spcAft>
                        <a:buClrTx/>
                        <a:buSzTx/>
                        <a:buFontTx/>
                        <a:buAutoNum type="arabicPeriod"/>
                      </a:pP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Nhóm</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động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vật</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ưa</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sáng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a:t>
                      </a:r>
                    </a:p>
                    <a:p>
                      <a:pPr marL="122555" marR="0" lvl="0" indent="-122555" algn="l"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p>
                      <a:pPr marL="122555" marR="0" lvl="0" indent="-122555"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2.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Nhóm</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động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vật</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ưa</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tối</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 Những động vật hoạt động ban đêm.</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 VD: giun đất, ếch, thằn lằn, dơi,….</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 Những động vật hoạt động ban ngày.</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 Động vật sống trong hang, trong đất.</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 VD: chích chòe, trâu, gà, bìm bịp, …</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 Động vật sống ở vùng nước sâu (đáy biển).</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96656">
                <a:tc gridSpan="2">
                  <a:txBody>
                    <a:bodyPr/>
                    <a:lstStyle/>
                    <a:p>
                      <a:pPr marL="122555" marR="0" lvl="0" indent="-122555"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Đáp</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án</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p>
                    <a:p>
                      <a:pPr marL="122555" marR="0" lvl="0" indent="-122555"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87176" name="Rectangle 136"/>
          <p:cNvSpPr/>
          <p:nvPr/>
        </p:nvSpPr>
        <p:spPr>
          <a:xfrm>
            <a:off x="1691680" y="5517232"/>
            <a:ext cx="4572000" cy="1077218"/>
          </a:xfrm>
          <a:prstGeom prst="rect">
            <a:avLst/>
          </a:prstGeom>
          <a:noFill/>
          <a:ln w="9525">
            <a:noFill/>
          </a:ln>
        </p:spPr>
        <p:txBody>
          <a:bodyPr>
            <a:spAutoFit/>
          </a:bodyPr>
          <a:lstStyle/>
          <a:p>
            <a:r>
              <a:rPr sz="3200" b="1" dirty="0">
                <a:solidFill>
                  <a:srgbClr val="0070C0"/>
                </a:solidFill>
                <a:latin typeface="Times New Roman" panose="02020603050405020304" pitchFamily="18" charset="0"/>
                <a:cs typeface="Times New Roman" panose="02020603050405020304" pitchFamily="18" charset="0"/>
              </a:rPr>
              <a:t>1 – c, e</a:t>
            </a:r>
          </a:p>
          <a:p>
            <a:r>
              <a:rPr sz="3200" b="1" dirty="0">
                <a:solidFill>
                  <a:srgbClr val="0070C0"/>
                </a:solidFill>
                <a:latin typeface="Times New Roman" panose="02020603050405020304" pitchFamily="18" charset="0"/>
                <a:cs typeface="Times New Roman" panose="02020603050405020304" pitchFamily="18" charset="0"/>
              </a:rPr>
              <a:t>2 – a, d, f, 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7062"/>
                                        </p:tgtEl>
                                        <p:attrNameLst>
                                          <p:attrName>style.visibility</p:attrName>
                                        </p:attrNameLst>
                                      </p:cBhvr>
                                      <p:to>
                                        <p:strVal val="visible"/>
                                      </p:to>
                                    </p:set>
                                    <p:animEffect transition="in" filter="diamond(in)">
                                      <p:cBhvr>
                                        <p:cTn id="7" dur="2000"/>
                                        <p:tgtEl>
                                          <p:spTgt spid="870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7175"/>
                                        </p:tgtEl>
                                        <p:attrNameLst>
                                          <p:attrName>style.visibility</p:attrName>
                                        </p:attrNameLst>
                                      </p:cBhvr>
                                      <p:to>
                                        <p:strVal val="visible"/>
                                      </p:to>
                                    </p:set>
                                    <p:anim calcmode="lin" valueType="num">
                                      <p:cBhvr additive="base">
                                        <p:cTn id="12" dur="500" fill="hold"/>
                                        <p:tgtEl>
                                          <p:spTgt spid="87175"/>
                                        </p:tgtEl>
                                        <p:attrNameLst>
                                          <p:attrName>ppt_x</p:attrName>
                                        </p:attrNameLst>
                                      </p:cBhvr>
                                      <p:tavLst>
                                        <p:tav tm="0">
                                          <p:val>
                                            <p:strVal val="#ppt_x"/>
                                          </p:val>
                                        </p:tav>
                                        <p:tav tm="100000">
                                          <p:val>
                                            <p:strVal val="#ppt_x"/>
                                          </p:val>
                                        </p:tav>
                                      </p:tavLst>
                                    </p:anim>
                                    <p:anim calcmode="lin" valueType="num">
                                      <p:cBhvr additive="base">
                                        <p:cTn id="13" dur="500" fill="hold"/>
                                        <p:tgtEl>
                                          <p:spTgt spid="8717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87176">
                                            <p:txEl>
                                              <p:pRg st="0" end="0"/>
                                            </p:txEl>
                                          </p:spTgt>
                                        </p:tgtEl>
                                        <p:attrNameLst>
                                          <p:attrName>style.visibility</p:attrName>
                                        </p:attrNameLst>
                                      </p:cBhvr>
                                      <p:to>
                                        <p:strVal val="visible"/>
                                      </p:to>
                                    </p:set>
                                    <p:animEffect transition="in" filter="diamond(in)">
                                      <p:cBhvr>
                                        <p:cTn id="18" dur="2000"/>
                                        <p:tgtEl>
                                          <p:spTgt spid="8717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87176">
                                            <p:txEl>
                                              <p:pRg st="1" end="1"/>
                                            </p:txEl>
                                          </p:spTgt>
                                        </p:tgtEl>
                                        <p:attrNameLst>
                                          <p:attrName>style.visibility</p:attrName>
                                        </p:attrNameLst>
                                      </p:cBhvr>
                                      <p:to>
                                        <p:strVal val="visible"/>
                                      </p:to>
                                    </p:set>
                                    <p:animEffect transition="in" filter="diamond(in)">
                                      <p:cBhvr>
                                        <p:cTn id="23" dur="2000"/>
                                        <p:tgtEl>
                                          <p:spTgt spid="871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6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5" name="Rectangle 7"/>
          <p:cNvSpPr/>
          <p:nvPr/>
        </p:nvSpPr>
        <p:spPr>
          <a:xfrm>
            <a:off x="395536" y="260648"/>
            <a:ext cx="8358214" cy="1040285"/>
          </a:xfrm>
          <a:prstGeom prst="rect">
            <a:avLst/>
          </a:prstGeom>
        </p:spPr>
        <p:txBody>
          <a:bodyPr/>
          <a:lstStyle/>
          <a:p>
            <a:pPr marL="342900" indent="-342900" algn="ctr" eaLnBrk="1" hangingPunct="1">
              <a:spcBef>
                <a:spcPct val="20000"/>
              </a:spcBef>
            </a:pPr>
            <a:r>
              <a:rPr lang="vi-VN" sz="2800" b="1" kern="0" dirty="0" smtClean="0">
                <a:solidFill>
                  <a:srgbClr val="0000CC"/>
                </a:solidFill>
                <a:latin typeface="Times New Roman" panose="02020603050405020304" pitchFamily="18" charset="0"/>
                <a:cs typeface="Times New Roman" panose="02020603050405020304" pitchFamily="18" charset="0"/>
              </a:rPr>
              <a:t>I. </a:t>
            </a:r>
            <a:r>
              <a:rPr sz="2800" b="1" kern="0" dirty="0" err="1" smtClean="0">
                <a:solidFill>
                  <a:srgbClr val="0000CC"/>
                </a:solidFill>
                <a:latin typeface="Times New Roman" panose="02020603050405020304" pitchFamily="18" charset="0"/>
                <a:cs typeface="Times New Roman" panose="02020603050405020304" pitchFamily="18" charset="0"/>
              </a:rPr>
              <a:t>Ảnh</a:t>
            </a:r>
            <a:r>
              <a:rPr sz="2800" b="1" kern="0" dirty="0" smtClean="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hưởng</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của</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ánh</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sáng</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lên</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đời</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sống</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thực</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vật</a:t>
            </a:r>
            <a:r>
              <a:rPr sz="2800" b="1" kern="0" dirty="0">
                <a:solidFill>
                  <a:srgbClr val="0000CC"/>
                </a:solidFill>
                <a:latin typeface="Times New Roman" panose="02020603050405020304" pitchFamily="18" charset="0"/>
                <a:cs typeface="Times New Roman" panose="02020603050405020304" pitchFamily="18" charset="0"/>
              </a:rPr>
              <a:t>.</a:t>
            </a:r>
          </a:p>
          <a:p>
            <a:pPr marL="342900" indent="-342900" algn="ctr" eaLnBrk="1" hangingPunct="1">
              <a:spcBef>
                <a:spcPct val="20000"/>
              </a:spcBef>
            </a:pPr>
            <a:r>
              <a:rPr sz="2800" b="1" kern="0" dirty="0">
                <a:solidFill>
                  <a:srgbClr val="0000CC"/>
                </a:solidFill>
                <a:latin typeface="Times New Roman" panose="02020603050405020304" pitchFamily="18" charset="0"/>
                <a:cs typeface="Times New Roman" panose="02020603050405020304" pitchFamily="18" charset="0"/>
              </a:rPr>
              <a:t>II. Ảnh hưởng của ánh sáng lên đời sống động vật.</a:t>
            </a:r>
          </a:p>
        </p:txBody>
      </p:sp>
      <p:sp>
        <p:nvSpPr>
          <p:cNvPr id="8" name="Text Box 7">
            <a:extLst>
              <a:ext uri="{FF2B5EF4-FFF2-40B4-BE49-F238E27FC236}">
                <a16:creationId xmlns:a16="http://schemas.microsoft.com/office/drawing/2014/main" id="{7AF7F2F1-969D-4314-B8CE-BB6CF646FD03}"/>
              </a:ext>
            </a:extLst>
          </p:cNvPr>
          <p:cNvSpPr txBox="1"/>
          <p:nvPr/>
        </p:nvSpPr>
        <p:spPr>
          <a:xfrm>
            <a:off x="193143" y="1300933"/>
            <a:ext cx="8763000" cy="5080395"/>
          </a:xfrm>
          <a:prstGeom prst="rect">
            <a:avLst/>
          </a:prstGeom>
          <a:solidFill>
            <a:srgbClr val="FFFFCC"/>
          </a:solidFill>
          <a:ln w="9525">
            <a:noFill/>
          </a:ln>
        </p:spPr>
        <p:txBody>
          <a:bodyPr/>
          <a:lstStyle>
            <a:defPPr>
              <a:defRPr lang="en-US"/>
            </a:defPPr>
            <a:lvl1pPr>
              <a:spcBef>
                <a:spcPct val="20000"/>
              </a:spcBef>
              <a:defRPr sz="2800">
                <a:solidFill>
                  <a:srgbClr val="FF000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latin typeface="+mn-lt"/>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a:spcBef>
                <a:spcPct val="20000"/>
              </a:spcBef>
              <a:buChar char="»"/>
              <a:defRPr sz="2000">
                <a:latin typeface="+mn-lt"/>
              </a:defRPr>
            </a:lvl6pPr>
            <a:lvl7pPr marL="2971800" indent="-228600">
              <a:spcBef>
                <a:spcPct val="20000"/>
              </a:spcBef>
              <a:buChar char="»"/>
              <a:defRPr sz="2000">
                <a:latin typeface="+mn-lt"/>
              </a:defRPr>
            </a:lvl7pPr>
            <a:lvl8pPr marL="3429000" indent="-228600">
              <a:spcBef>
                <a:spcPct val="20000"/>
              </a:spcBef>
              <a:buChar char="»"/>
              <a:defRPr sz="2000">
                <a:latin typeface="+mn-lt"/>
              </a:defRPr>
            </a:lvl8pPr>
            <a:lvl9pPr marL="3886200" indent="-228600">
              <a:spcBef>
                <a:spcPct val="20000"/>
              </a:spcBef>
              <a:buChar char="»"/>
              <a:defRPr sz="2000">
                <a:latin typeface="+mn-lt"/>
              </a:defRPr>
            </a:lvl9pPr>
          </a:lstStyle>
          <a:p>
            <a:r>
              <a:rPr lang="en-US" smtClean="0"/>
              <a:t>- </a:t>
            </a:r>
            <a:r>
              <a:rPr lang="vi-VN" smtClean="0"/>
              <a:t>Ánh </a:t>
            </a:r>
            <a:r>
              <a:rPr lang="vi-VN"/>
              <a:t>sáng </a:t>
            </a:r>
            <a:r>
              <a:rPr lang="fr-FR"/>
              <a:t>ảnh hưởng tới đời sống động </a:t>
            </a:r>
            <a:r>
              <a:rPr lang="fr-FR" smtClean="0"/>
              <a:t>vật, </a:t>
            </a:r>
            <a:r>
              <a:rPr lang="vi-VN" smtClean="0"/>
              <a:t>tạo </a:t>
            </a:r>
            <a:r>
              <a:rPr lang="vi-VN" dirty="0"/>
              <a:t>điều kiện cho động vật </a:t>
            </a:r>
            <a:r>
              <a:rPr lang="vi-VN" b="1" u="sng" dirty="0"/>
              <a:t>nhận biết các vật </a:t>
            </a:r>
            <a:r>
              <a:rPr lang="vi-VN" dirty="0"/>
              <a:t>và định hướng di chuyển trong không gian. Ánh sáng là nhân tố ảnh hưởng tới </a:t>
            </a:r>
            <a:r>
              <a:rPr lang="vi-VN" b="1" u="sng" dirty="0"/>
              <a:t>hoạt động</a:t>
            </a:r>
            <a:r>
              <a:rPr lang="vi-VN" dirty="0"/>
              <a:t>, khả năng </a:t>
            </a:r>
            <a:r>
              <a:rPr lang="vi-VN" b="1" u="sng" dirty="0"/>
              <a:t>sinh trưởng và sinh sản</a:t>
            </a:r>
            <a:r>
              <a:rPr lang="vi-VN" dirty="0"/>
              <a:t> của động </a:t>
            </a:r>
            <a:r>
              <a:rPr lang="vi-VN"/>
              <a:t>vật</a:t>
            </a:r>
            <a:r>
              <a:rPr lang="vi-VN" smtClean="0"/>
              <a:t>.</a:t>
            </a:r>
            <a:endParaRPr lang="vi-VN" dirty="0"/>
          </a:p>
          <a:p>
            <a:r>
              <a:rPr lang="en-US" smtClean="0"/>
              <a:t>- Động </a:t>
            </a:r>
            <a:r>
              <a:rPr lang="en-US" altLang="en-US" smtClean="0"/>
              <a:t>vật </a:t>
            </a:r>
            <a:r>
              <a:rPr lang="en-US" altLang="en-US"/>
              <a:t>được chia thành 2 nhóm chính</a:t>
            </a:r>
            <a:endParaRPr lang="en-US" smtClean="0"/>
          </a:p>
          <a:p>
            <a:r>
              <a:rPr lang="vi-VN" smtClean="0"/>
              <a:t>* </a:t>
            </a:r>
            <a:r>
              <a:rPr lang="vi-VN" dirty="0"/>
              <a:t>Nhóm động vật ưa sáng : </a:t>
            </a:r>
            <a:r>
              <a:rPr lang="vi-VN" b="1" dirty="0"/>
              <a:t>những động vật hoạt động ban ngày</a:t>
            </a:r>
          </a:p>
          <a:p>
            <a:r>
              <a:rPr lang="vi-VN" dirty="0"/>
              <a:t>VD: </a:t>
            </a:r>
            <a:r>
              <a:rPr lang="vi-VN" dirty="0" smtClean="0"/>
              <a:t>…………………………………………………………</a:t>
            </a:r>
            <a:endParaRPr lang="vi-VN" dirty="0"/>
          </a:p>
          <a:p>
            <a:r>
              <a:rPr lang="vi-VN" dirty="0"/>
              <a:t>* Nhóm động vật ưa tối : </a:t>
            </a:r>
            <a:r>
              <a:rPr lang="vi-VN" b="1" dirty="0"/>
              <a:t>những động vật hoạt động ban đêm, sống trong đất, đáy </a:t>
            </a:r>
            <a:r>
              <a:rPr lang="vi-VN" b="1" dirty="0" smtClean="0"/>
              <a:t>biển, sống trong hang</a:t>
            </a:r>
            <a:r>
              <a:rPr lang="vi-VN" dirty="0" smtClean="0"/>
              <a:t>.</a:t>
            </a:r>
            <a:endParaRPr lang="vi-VN" dirty="0"/>
          </a:p>
          <a:p>
            <a:r>
              <a:rPr lang="vi-VN" dirty="0"/>
              <a:t>VD: </a:t>
            </a:r>
            <a:r>
              <a:rPr lang="vi-VN" dirty="0" smtClean="0"/>
              <a:t>……………………………………………………….</a:t>
            </a:r>
            <a:endParaRPr dirty="0"/>
          </a:p>
        </p:txBody>
      </p:sp>
    </p:spTree>
    <p:extLst>
      <p:ext uri="{BB962C8B-B14F-4D97-AF65-F5344CB8AC3E}">
        <p14:creationId xmlns:p14="http://schemas.microsoft.com/office/powerpoint/2010/main" val="121088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3" name="AutoShape 3"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4" name="AutoShape 4"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5" name="AutoShape 5"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6" name="AutoShape 6"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7" name="AutoShape 7"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8" name="AutoShape 8"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100381" name="Text Box 29"/>
          <p:cNvSpPr txBox="1"/>
          <p:nvPr/>
        </p:nvSpPr>
        <p:spPr>
          <a:xfrm>
            <a:off x="3657600" y="152400"/>
            <a:ext cx="2438400" cy="701675"/>
          </a:xfrm>
          <a:prstGeom prst="rect">
            <a:avLst/>
          </a:prstGeom>
          <a:noFill/>
          <a:ln w="9525">
            <a:noFill/>
          </a:ln>
        </p:spPr>
        <p:txBody>
          <a:bodyPr>
            <a:spAutoFit/>
          </a:bodyPr>
          <a:lstStyle/>
          <a:p>
            <a:pPr eaLnBrk="1" hangingPunct="1">
              <a:spcBef>
                <a:spcPct val="50000"/>
              </a:spcBef>
            </a:pPr>
            <a:r>
              <a:rPr sz="4000" b="1" dirty="0">
                <a:solidFill>
                  <a:srgbClr val="0000CC"/>
                </a:solidFill>
                <a:latin typeface="Times New Roman" panose="02020603050405020304" pitchFamily="18" charset="0"/>
              </a:rPr>
              <a:t>Ánh sáng</a:t>
            </a:r>
            <a:endParaRPr sz="4000" b="1" dirty="0">
              <a:solidFill>
                <a:srgbClr val="0000CC"/>
              </a:solidFill>
              <a:latin typeface="Times New Roman" panose="02020603050405020304" pitchFamily="18" charset="0"/>
              <a:ea typeface="Times New Roman" panose="02020603050405020304" pitchFamily="18" charset="0"/>
            </a:endParaRPr>
          </a:p>
        </p:txBody>
      </p:sp>
      <p:sp>
        <p:nvSpPr>
          <p:cNvPr id="100382" name="Freeform 30"/>
          <p:cNvSpPr/>
          <p:nvPr/>
        </p:nvSpPr>
        <p:spPr>
          <a:xfrm rot="4310626">
            <a:off x="5591175" y="858838"/>
            <a:ext cx="990600" cy="533400"/>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76200" cap="flat" cmpd="sng">
            <a:solidFill>
              <a:srgbClr val="800000">
                <a:alpha val="100000"/>
              </a:srgbClr>
            </a:solidFill>
            <a:prstDash val="solid"/>
            <a:round/>
            <a:headEnd type="none" w="med" len="med"/>
            <a:tailEnd type="none" w="med" len="med"/>
          </a:ln>
        </p:spPr>
        <p:txBody>
          <a:bodyPr/>
          <a:lstStyle/>
          <a:p>
            <a:endParaRPr lang="en-US"/>
          </a:p>
        </p:txBody>
      </p:sp>
      <p:sp>
        <p:nvSpPr>
          <p:cNvPr id="100383" name="Freeform 31"/>
          <p:cNvSpPr/>
          <p:nvPr/>
        </p:nvSpPr>
        <p:spPr>
          <a:xfrm rot="-1564938">
            <a:off x="2743200" y="1066800"/>
            <a:ext cx="1638300" cy="550863"/>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76200" cap="flat" cmpd="sng">
            <a:solidFill>
              <a:srgbClr val="003300">
                <a:alpha val="100000"/>
              </a:srgbClr>
            </a:solidFill>
            <a:prstDash val="solid"/>
            <a:round/>
            <a:headEnd type="none" w="med" len="med"/>
            <a:tailEnd type="none" w="med" len="med"/>
          </a:ln>
        </p:spPr>
        <p:txBody>
          <a:bodyPr/>
          <a:lstStyle/>
          <a:p>
            <a:endParaRPr lang="en-US"/>
          </a:p>
        </p:txBody>
      </p:sp>
      <p:sp>
        <p:nvSpPr>
          <p:cNvPr id="100384" name="Text Box 32"/>
          <p:cNvSpPr txBox="1"/>
          <p:nvPr/>
        </p:nvSpPr>
        <p:spPr>
          <a:xfrm>
            <a:off x="1543050" y="1784350"/>
            <a:ext cx="2138363" cy="519113"/>
          </a:xfrm>
          <a:prstGeom prst="rect">
            <a:avLst/>
          </a:prstGeom>
          <a:noFill/>
          <a:ln w="9525">
            <a:noFill/>
          </a:ln>
        </p:spPr>
        <p:txBody>
          <a:bodyPr>
            <a:spAutoFit/>
          </a:bodyPr>
          <a:lstStyle/>
          <a:p>
            <a:pPr algn="ctr" eaLnBrk="1" hangingPunct="1"/>
            <a:r>
              <a:rPr sz="2800" b="1" dirty="0">
                <a:solidFill>
                  <a:srgbClr val="800000"/>
                </a:solidFill>
                <a:latin typeface="Times New Roman" panose="02020603050405020304" pitchFamily="18" charset="0"/>
              </a:rPr>
              <a:t>Thực vật</a:t>
            </a:r>
          </a:p>
        </p:txBody>
      </p:sp>
      <p:sp>
        <p:nvSpPr>
          <p:cNvPr id="100385" name="Freeform 33"/>
          <p:cNvSpPr/>
          <p:nvPr/>
        </p:nvSpPr>
        <p:spPr>
          <a:xfrm rot="-1293280">
            <a:off x="1143000" y="2514600"/>
            <a:ext cx="1223963" cy="671513"/>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57150" cap="flat" cmpd="sng">
            <a:solidFill>
              <a:srgbClr val="0066FF">
                <a:alpha val="100000"/>
              </a:srgbClr>
            </a:solidFill>
            <a:prstDash val="solid"/>
            <a:round/>
            <a:headEnd type="none" w="med" len="med"/>
            <a:tailEnd type="none" w="med" len="med"/>
          </a:ln>
        </p:spPr>
        <p:txBody>
          <a:bodyPr/>
          <a:lstStyle/>
          <a:p>
            <a:endParaRPr lang="en-US"/>
          </a:p>
        </p:txBody>
      </p:sp>
      <p:sp>
        <p:nvSpPr>
          <p:cNvPr id="100386" name="Freeform 34"/>
          <p:cNvSpPr/>
          <p:nvPr/>
        </p:nvSpPr>
        <p:spPr>
          <a:xfrm rot="-5192383">
            <a:off x="2411413" y="2640013"/>
            <a:ext cx="1455737" cy="731837"/>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57150" cap="flat" cmpd="sng">
            <a:solidFill>
              <a:srgbClr val="0066FF">
                <a:alpha val="100000"/>
              </a:srgbClr>
            </a:solidFill>
            <a:prstDash val="solid"/>
            <a:round/>
            <a:headEnd type="none" w="med" len="med"/>
            <a:tailEnd type="none" w="med" len="med"/>
          </a:ln>
        </p:spPr>
        <p:txBody>
          <a:bodyPr/>
          <a:lstStyle/>
          <a:p>
            <a:endParaRPr lang="en-US"/>
          </a:p>
        </p:txBody>
      </p:sp>
      <p:sp>
        <p:nvSpPr>
          <p:cNvPr id="100387" name="Text Box 35"/>
          <p:cNvSpPr txBox="1"/>
          <p:nvPr/>
        </p:nvSpPr>
        <p:spPr>
          <a:xfrm>
            <a:off x="0" y="3352800"/>
            <a:ext cx="2051050" cy="946150"/>
          </a:xfrm>
          <a:prstGeom prst="rect">
            <a:avLst/>
          </a:prstGeom>
          <a:noFill/>
          <a:ln w="9525">
            <a:noFill/>
          </a:ln>
        </p:spPr>
        <p:txBody>
          <a:bodyPr>
            <a:spAutoFit/>
          </a:bodyPr>
          <a:lstStyle/>
          <a:p>
            <a:pPr eaLnBrk="1" hangingPunct="1">
              <a:spcBef>
                <a:spcPct val="50000"/>
              </a:spcBef>
            </a:pPr>
            <a:r>
              <a:rPr sz="2800" b="1" dirty="0">
                <a:solidFill>
                  <a:srgbClr val="002DBC"/>
                </a:solidFill>
                <a:latin typeface="Times New Roman" panose="02020603050405020304" pitchFamily="18" charset="0"/>
              </a:rPr>
              <a:t>Hình thái, sinh lí</a:t>
            </a:r>
          </a:p>
        </p:txBody>
      </p:sp>
      <p:sp>
        <p:nvSpPr>
          <p:cNvPr id="100388" name="Text Box 36"/>
          <p:cNvSpPr txBox="1"/>
          <p:nvPr/>
        </p:nvSpPr>
        <p:spPr>
          <a:xfrm>
            <a:off x="2133600" y="3657600"/>
            <a:ext cx="2362200" cy="519113"/>
          </a:xfrm>
          <a:prstGeom prst="rect">
            <a:avLst/>
          </a:prstGeom>
          <a:noFill/>
          <a:ln w="9525">
            <a:noFill/>
          </a:ln>
        </p:spPr>
        <p:txBody>
          <a:bodyPr>
            <a:spAutoFit/>
          </a:bodyPr>
          <a:lstStyle/>
          <a:p>
            <a:pPr eaLnBrk="1" hangingPunct="1"/>
            <a:r>
              <a:rPr sz="2800" b="1" dirty="0">
                <a:solidFill>
                  <a:srgbClr val="660066"/>
                </a:solidFill>
                <a:latin typeface="Times New Roman" panose="02020603050405020304" pitchFamily="18" charset="0"/>
              </a:rPr>
              <a:t>Chia 2 nhóm</a:t>
            </a:r>
          </a:p>
        </p:txBody>
      </p:sp>
      <p:sp>
        <p:nvSpPr>
          <p:cNvPr id="100389" name="Freeform 37"/>
          <p:cNvSpPr/>
          <p:nvPr/>
        </p:nvSpPr>
        <p:spPr>
          <a:xfrm rot="-165089">
            <a:off x="1152525" y="4121150"/>
            <a:ext cx="1147763" cy="1066800"/>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38100" cap="flat" cmpd="sng">
            <a:solidFill>
              <a:srgbClr val="FF0000">
                <a:alpha val="100000"/>
              </a:srgbClr>
            </a:solidFill>
            <a:prstDash val="solid"/>
            <a:round/>
            <a:headEnd type="none" w="med" len="med"/>
            <a:tailEnd type="none" w="med" len="med"/>
          </a:ln>
        </p:spPr>
        <p:txBody>
          <a:bodyPr/>
          <a:lstStyle/>
          <a:p>
            <a:endParaRPr lang="en-US"/>
          </a:p>
        </p:txBody>
      </p:sp>
      <p:sp>
        <p:nvSpPr>
          <p:cNvPr id="100390" name="Freeform 38"/>
          <p:cNvSpPr/>
          <p:nvPr/>
        </p:nvSpPr>
        <p:spPr>
          <a:xfrm rot="6479722">
            <a:off x="3303588" y="4052888"/>
            <a:ext cx="292100" cy="720725"/>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38100" cap="flat" cmpd="sng">
            <a:solidFill>
              <a:srgbClr val="FF0000">
                <a:alpha val="100000"/>
              </a:srgbClr>
            </a:solidFill>
            <a:prstDash val="solid"/>
            <a:round/>
            <a:headEnd type="none" w="med" len="med"/>
            <a:tailEnd type="none" w="med" len="med"/>
          </a:ln>
        </p:spPr>
        <p:txBody>
          <a:bodyPr/>
          <a:lstStyle/>
          <a:p>
            <a:endParaRPr lang="en-US"/>
          </a:p>
        </p:txBody>
      </p:sp>
      <p:sp>
        <p:nvSpPr>
          <p:cNvPr id="100391" name="Text Box 39"/>
          <p:cNvSpPr txBox="1"/>
          <p:nvPr/>
        </p:nvSpPr>
        <p:spPr>
          <a:xfrm>
            <a:off x="0" y="5181600"/>
            <a:ext cx="2514600" cy="457200"/>
          </a:xfrm>
          <a:prstGeom prst="rect">
            <a:avLst/>
          </a:prstGeom>
          <a:noFill/>
          <a:ln w="9525">
            <a:noFill/>
          </a:ln>
        </p:spPr>
        <p:txBody>
          <a:bodyPr>
            <a:spAutoFit/>
          </a:bodyPr>
          <a:lstStyle/>
          <a:p>
            <a:pPr eaLnBrk="1" hangingPunct="1">
              <a:spcBef>
                <a:spcPct val="50000"/>
              </a:spcBef>
            </a:pPr>
            <a:r>
              <a:rPr sz="2400" b="1" dirty="0">
                <a:latin typeface="Times New Roman" panose="02020603050405020304" pitchFamily="18" charset="0"/>
              </a:rPr>
              <a:t>Thực vật ưa sáng</a:t>
            </a:r>
          </a:p>
        </p:txBody>
      </p:sp>
      <p:sp>
        <p:nvSpPr>
          <p:cNvPr id="100392" name="Text Box 40"/>
          <p:cNvSpPr txBox="1"/>
          <p:nvPr/>
        </p:nvSpPr>
        <p:spPr>
          <a:xfrm>
            <a:off x="2362200" y="4572000"/>
            <a:ext cx="2514600" cy="457200"/>
          </a:xfrm>
          <a:prstGeom prst="rect">
            <a:avLst/>
          </a:prstGeom>
          <a:noFill/>
          <a:ln w="9525">
            <a:noFill/>
          </a:ln>
        </p:spPr>
        <p:txBody>
          <a:bodyPr>
            <a:spAutoFit/>
          </a:bodyPr>
          <a:lstStyle/>
          <a:p>
            <a:pPr eaLnBrk="1" hangingPunct="1">
              <a:spcBef>
                <a:spcPct val="50000"/>
              </a:spcBef>
            </a:pPr>
            <a:r>
              <a:rPr sz="2400" b="1" dirty="0">
                <a:latin typeface="Times New Roman" panose="02020603050405020304" pitchFamily="18" charset="0"/>
              </a:rPr>
              <a:t>Thực vật ưa bóng</a:t>
            </a:r>
          </a:p>
        </p:txBody>
      </p:sp>
      <p:sp>
        <p:nvSpPr>
          <p:cNvPr id="100393" name="Text Box 41"/>
          <p:cNvSpPr txBox="1"/>
          <p:nvPr/>
        </p:nvSpPr>
        <p:spPr>
          <a:xfrm rot="-141998">
            <a:off x="5938838" y="1447800"/>
            <a:ext cx="2138362" cy="519113"/>
          </a:xfrm>
          <a:prstGeom prst="rect">
            <a:avLst/>
          </a:prstGeom>
          <a:noFill/>
          <a:ln w="9525">
            <a:noFill/>
          </a:ln>
        </p:spPr>
        <p:txBody>
          <a:bodyPr>
            <a:spAutoFit/>
          </a:bodyPr>
          <a:lstStyle/>
          <a:p>
            <a:pPr eaLnBrk="1" hangingPunct="1"/>
            <a:r>
              <a:rPr sz="2800" b="1" dirty="0">
                <a:solidFill>
                  <a:srgbClr val="CC00CC"/>
                </a:solidFill>
                <a:latin typeface="Times New Roman" panose="02020603050405020304" pitchFamily="18" charset="0"/>
              </a:rPr>
              <a:t>Động vật</a:t>
            </a:r>
          </a:p>
        </p:txBody>
      </p:sp>
      <p:sp>
        <p:nvSpPr>
          <p:cNvPr id="100394" name="Freeform 42"/>
          <p:cNvSpPr/>
          <p:nvPr/>
        </p:nvSpPr>
        <p:spPr>
          <a:xfrm rot="9268035">
            <a:off x="5289550" y="2133600"/>
            <a:ext cx="971550" cy="228600"/>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57150" cap="flat" cmpd="sng">
            <a:solidFill>
              <a:srgbClr val="CC3300">
                <a:alpha val="100000"/>
              </a:srgbClr>
            </a:solidFill>
            <a:prstDash val="solid"/>
            <a:round/>
            <a:headEnd type="none" w="med" len="med"/>
            <a:tailEnd type="none" w="med" len="med"/>
          </a:ln>
        </p:spPr>
        <p:txBody>
          <a:bodyPr/>
          <a:lstStyle/>
          <a:p>
            <a:endParaRPr lang="en-US"/>
          </a:p>
        </p:txBody>
      </p:sp>
      <p:sp>
        <p:nvSpPr>
          <p:cNvPr id="100395" name="Freeform 43"/>
          <p:cNvSpPr/>
          <p:nvPr/>
        </p:nvSpPr>
        <p:spPr>
          <a:xfrm rot="-5750861">
            <a:off x="6986588" y="2185988"/>
            <a:ext cx="1143000" cy="731837"/>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57150" cap="flat" cmpd="sng">
            <a:solidFill>
              <a:srgbClr val="CC3300">
                <a:alpha val="100000"/>
              </a:srgbClr>
            </a:solidFill>
            <a:prstDash val="solid"/>
            <a:round/>
            <a:headEnd type="none" w="med" len="med"/>
            <a:tailEnd type="none" w="med" len="med"/>
          </a:ln>
        </p:spPr>
        <p:txBody>
          <a:bodyPr/>
          <a:lstStyle/>
          <a:p>
            <a:endParaRPr lang="en-US"/>
          </a:p>
        </p:txBody>
      </p:sp>
      <p:sp>
        <p:nvSpPr>
          <p:cNvPr id="100396" name="Text Box 44"/>
          <p:cNvSpPr txBox="1"/>
          <p:nvPr/>
        </p:nvSpPr>
        <p:spPr>
          <a:xfrm>
            <a:off x="3810000" y="2514600"/>
            <a:ext cx="2971800" cy="1096963"/>
          </a:xfrm>
          <a:prstGeom prst="rect">
            <a:avLst/>
          </a:prstGeom>
          <a:noFill/>
          <a:ln w="9525">
            <a:noFill/>
          </a:ln>
        </p:spPr>
        <p:txBody>
          <a:bodyPr>
            <a:spAutoFit/>
          </a:bodyPr>
          <a:lstStyle/>
          <a:p>
            <a:pPr eaLnBrk="1" hangingPunct="1">
              <a:spcBef>
                <a:spcPct val="50000"/>
              </a:spcBef>
            </a:pPr>
            <a:r>
              <a:rPr sz="2200" b="1" dirty="0">
                <a:solidFill>
                  <a:srgbClr val="002DBC"/>
                </a:solidFill>
                <a:latin typeface="Times New Roman" panose="02020603050405020304" pitchFamily="18" charset="0"/>
              </a:rPr>
              <a:t>Khả năng nhận biết, định hướng di chuyển, sinh trưởng, sinh sản,..</a:t>
            </a:r>
          </a:p>
        </p:txBody>
      </p:sp>
      <p:sp>
        <p:nvSpPr>
          <p:cNvPr id="100397" name="Text Box 45"/>
          <p:cNvSpPr txBox="1"/>
          <p:nvPr/>
        </p:nvSpPr>
        <p:spPr>
          <a:xfrm>
            <a:off x="6858000" y="2895600"/>
            <a:ext cx="2209800" cy="519113"/>
          </a:xfrm>
          <a:prstGeom prst="rect">
            <a:avLst/>
          </a:prstGeom>
          <a:noFill/>
          <a:ln w="9525">
            <a:noFill/>
          </a:ln>
        </p:spPr>
        <p:txBody>
          <a:bodyPr>
            <a:spAutoFit/>
          </a:bodyPr>
          <a:lstStyle/>
          <a:p>
            <a:pPr eaLnBrk="1" hangingPunct="1"/>
            <a:r>
              <a:rPr sz="2800" b="1" dirty="0">
                <a:solidFill>
                  <a:srgbClr val="003300"/>
                </a:solidFill>
                <a:latin typeface="Times New Roman" panose="02020603050405020304" pitchFamily="18" charset="0"/>
              </a:rPr>
              <a:t>Chia 2 nhóm</a:t>
            </a:r>
          </a:p>
        </p:txBody>
      </p:sp>
      <p:sp>
        <p:nvSpPr>
          <p:cNvPr id="100398" name="Freeform 46"/>
          <p:cNvSpPr/>
          <p:nvPr/>
        </p:nvSpPr>
        <p:spPr>
          <a:xfrm rot="-1124561">
            <a:off x="5992813" y="3635375"/>
            <a:ext cx="1604962" cy="457200"/>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38100" cap="flat" cmpd="sng">
            <a:solidFill>
              <a:srgbClr val="FF0000">
                <a:alpha val="100000"/>
              </a:srgbClr>
            </a:solidFill>
            <a:prstDash val="solid"/>
            <a:round/>
            <a:headEnd type="none" w="med" len="med"/>
            <a:tailEnd type="none" w="med" len="med"/>
          </a:ln>
        </p:spPr>
        <p:txBody>
          <a:bodyPr/>
          <a:lstStyle/>
          <a:p>
            <a:endParaRPr lang="en-US"/>
          </a:p>
        </p:txBody>
      </p:sp>
      <p:sp>
        <p:nvSpPr>
          <p:cNvPr id="100399" name="Freeform 47"/>
          <p:cNvSpPr/>
          <p:nvPr/>
        </p:nvSpPr>
        <p:spPr>
          <a:xfrm rot="4859657">
            <a:off x="7593013" y="3933825"/>
            <a:ext cx="1392237" cy="423863"/>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38100" cap="flat" cmpd="sng">
            <a:solidFill>
              <a:srgbClr val="FF0000">
                <a:alpha val="100000"/>
              </a:srgbClr>
            </a:solidFill>
            <a:prstDash val="solid"/>
            <a:round/>
            <a:headEnd type="none" w="med" len="med"/>
            <a:tailEnd type="none" w="med" len="med"/>
          </a:ln>
        </p:spPr>
        <p:txBody>
          <a:bodyPr/>
          <a:lstStyle/>
          <a:p>
            <a:endParaRPr lang="en-US"/>
          </a:p>
        </p:txBody>
      </p:sp>
      <p:sp>
        <p:nvSpPr>
          <p:cNvPr id="100400" name="Text Box 48"/>
          <p:cNvSpPr txBox="1"/>
          <p:nvPr/>
        </p:nvSpPr>
        <p:spPr>
          <a:xfrm>
            <a:off x="4953000" y="4343400"/>
            <a:ext cx="2514600" cy="457200"/>
          </a:xfrm>
          <a:prstGeom prst="rect">
            <a:avLst/>
          </a:prstGeom>
          <a:noFill/>
          <a:ln w="9525">
            <a:noFill/>
          </a:ln>
        </p:spPr>
        <p:txBody>
          <a:bodyPr>
            <a:spAutoFit/>
          </a:bodyPr>
          <a:lstStyle/>
          <a:p>
            <a:pPr eaLnBrk="1" hangingPunct="1">
              <a:spcBef>
                <a:spcPct val="50000"/>
              </a:spcBef>
            </a:pPr>
            <a:r>
              <a:rPr sz="2400" b="1" dirty="0">
                <a:solidFill>
                  <a:srgbClr val="800000"/>
                </a:solidFill>
                <a:latin typeface="Times New Roman" panose="02020603050405020304" pitchFamily="18" charset="0"/>
              </a:rPr>
              <a:t>Động vật ưa sáng</a:t>
            </a:r>
          </a:p>
        </p:txBody>
      </p:sp>
      <p:sp>
        <p:nvSpPr>
          <p:cNvPr id="100401" name="Text Box 49"/>
          <p:cNvSpPr txBox="1"/>
          <p:nvPr/>
        </p:nvSpPr>
        <p:spPr>
          <a:xfrm>
            <a:off x="6629400" y="4876800"/>
            <a:ext cx="2514600" cy="457200"/>
          </a:xfrm>
          <a:prstGeom prst="rect">
            <a:avLst/>
          </a:prstGeom>
          <a:noFill/>
          <a:ln w="9525">
            <a:noFill/>
          </a:ln>
        </p:spPr>
        <p:txBody>
          <a:bodyPr>
            <a:spAutoFit/>
          </a:bodyPr>
          <a:lstStyle/>
          <a:p>
            <a:pPr algn="r" eaLnBrk="1" hangingPunct="1">
              <a:spcBef>
                <a:spcPct val="50000"/>
              </a:spcBef>
            </a:pPr>
            <a:r>
              <a:rPr sz="2400" b="1" dirty="0">
                <a:solidFill>
                  <a:srgbClr val="800000"/>
                </a:solidFill>
                <a:latin typeface="Times New Roman" panose="02020603050405020304" pitchFamily="18" charset="0"/>
              </a:rPr>
              <a:t>Động vật ưa tối</a:t>
            </a:r>
          </a:p>
        </p:txBody>
      </p:sp>
      <p:pic>
        <p:nvPicPr>
          <p:cNvPr id="35871" name="Picture 51" descr="ong%20mat%20troi">
            <a:hlinkClick r:id="rId2" action="ppaction://hlinksldjump"/>
          </p:cNvPr>
          <p:cNvPicPr>
            <a:picLocks noChangeAspect="1"/>
          </p:cNvPicPr>
          <p:nvPr/>
        </p:nvPicPr>
        <p:blipFill>
          <a:blip r:embed="rId3"/>
          <a:stretch>
            <a:fillRect/>
          </a:stretch>
        </p:blipFill>
        <p:spPr>
          <a:xfrm>
            <a:off x="8285163" y="6234113"/>
            <a:ext cx="858837" cy="623887"/>
          </a:xfrm>
          <a:prstGeom prst="rect">
            <a:avLst/>
          </a:prstGeom>
          <a:noFill/>
          <a:ln w="9525">
            <a:noFill/>
          </a:ln>
        </p:spPr>
      </p:pic>
      <p:pic>
        <p:nvPicPr>
          <p:cNvPr id="35872" name="Picture 52" descr="sun14[1]">
            <a:hlinkClick r:id="" action="ppaction://noaction"/>
          </p:cNvPr>
          <p:cNvPicPr>
            <a:picLocks noChangeAspect="1"/>
          </p:cNvPicPr>
          <p:nvPr/>
        </p:nvPicPr>
        <p:blipFill>
          <a:blip r:embed="rId4"/>
          <a:stretch>
            <a:fillRect/>
          </a:stretch>
        </p:blipFill>
        <p:spPr>
          <a:xfrm>
            <a:off x="8001000" y="0"/>
            <a:ext cx="1143000" cy="1143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0381"/>
                                        </p:tgtEl>
                                        <p:attrNameLst>
                                          <p:attrName>style.visibility</p:attrName>
                                        </p:attrNameLst>
                                      </p:cBhvr>
                                      <p:to>
                                        <p:strVal val="visible"/>
                                      </p:to>
                                    </p:set>
                                    <p:animEffect transition="in" filter="diamond(in)">
                                      <p:cBhvr>
                                        <p:cTn id="7" dur="1000"/>
                                        <p:tgtEl>
                                          <p:spTgt spid="10038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0383"/>
                                        </p:tgtEl>
                                        <p:attrNameLst>
                                          <p:attrName>style.visibility</p:attrName>
                                        </p:attrNameLst>
                                      </p:cBhvr>
                                      <p:to>
                                        <p:strVal val="visible"/>
                                      </p:to>
                                    </p:set>
                                    <p:animEffect transition="in" filter="checkerboard(across)">
                                      <p:cBhvr>
                                        <p:cTn id="12" dur="1000"/>
                                        <p:tgtEl>
                                          <p:spTgt spid="100383"/>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00384"/>
                                        </p:tgtEl>
                                        <p:attrNameLst>
                                          <p:attrName>style.visibility</p:attrName>
                                        </p:attrNameLst>
                                      </p:cBhvr>
                                      <p:to>
                                        <p:strVal val="visible"/>
                                      </p:to>
                                    </p:set>
                                    <p:animEffect transition="in" filter="diamond(in)">
                                      <p:cBhvr>
                                        <p:cTn id="15" dur="1000"/>
                                        <p:tgtEl>
                                          <p:spTgt spid="10038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0385"/>
                                        </p:tgtEl>
                                        <p:attrNameLst>
                                          <p:attrName>style.visibility</p:attrName>
                                        </p:attrNameLst>
                                      </p:cBhvr>
                                      <p:to>
                                        <p:strVal val="visible"/>
                                      </p:to>
                                    </p:set>
                                    <p:animEffect transition="in" filter="wipe(up)">
                                      <p:cBhvr>
                                        <p:cTn id="20" dur="1000"/>
                                        <p:tgtEl>
                                          <p:spTgt spid="100385"/>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00387"/>
                                        </p:tgtEl>
                                        <p:attrNameLst>
                                          <p:attrName>style.visibility</p:attrName>
                                        </p:attrNameLst>
                                      </p:cBhvr>
                                      <p:to>
                                        <p:strVal val="visible"/>
                                      </p:to>
                                    </p:set>
                                    <p:animEffect transition="in" filter="wipe(right)">
                                      <p:cBhvr>
                                        <p:cTn id="23" dur="1000"/>
                                        <p:tgtEl>
                                          <p:spTgt spid="10038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00386"/>
                                        </p:tgtEl>
                                        <p:attrNameLst>
                                          <p:attrName>style.visibility</p:attrName>
                                        </p:attrNameLst>
                                      </p:cBhvr>
                                      <p:to>
                                        <p:strVal val="visible"/>
                                      </p:to>
                                    </p:set>
                                    <p:animEffect transition="in" filter="wipe(up)">
                                      <p:cBhvr>
                                        <p:cTn id="28" dur="1000"/>
                                        <p:tgtEl>
                                          <p:spTgt spid="10038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0388"/>
                                        </p:tgtEl>
                                        <p:attrNameLst>
                                          <p:attrName>style.visibility</p:attrName>
                                        </p:attrNameLst>
                                      </p:cBhvr>
                                      <p:to>
                                        <p:strVal val="visible"/>
                                      </p:to>
                                    </p:set>
                                    <p:animEffect transition="in" filter="wipe(down)">
                                      <p:cBhvr>
                                        <p:cTn id="31" dur="1000"/>
                                        <p:tgtEl>
                                          <p:spTgt spid="10038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0389"/>
                                        </p:tgtEl>
                                        <p:attrNameLst>
                                          <p:attrName>style.visibility</p:attrName>
                                        </p:attrNameLst>
                                      </p:cBhvr>
                                      <p:to>
                                        <p:strVal val="visible"/>
                                      </p:to>
                                    </p:set>
                                    <p:animEffect transition="in" filter="wipe(up)">
                                      <p:cBhvr>
                                        <p:cTn id="36" dur="1000"/>
                                        <p:tgtEl>
                                          <p:spTgt spid="100389"/>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100391"/>
                                        </p:tgtEl>
                                        <p:attrNameLst>
                                          <p:attrName>style.visibility</p:attrName>
                                        </p:attrNameLst>
                                      </p:cBhvr>
                                      <p:to>
                                        <p:strVal val="visible"/>
                                      </p:to>
                                    </p:set>
                                    <p:animEffect transition="in" filter="diamond(in)">
                                      <p:cBhvr>
                                        <p:cTn id="39" dur="1000"/>
                                        <p:tgtEl>
                                          <p:spTgt spid="10039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00390"/>
                                        </p:tgtEl>
                                        <p:attrNameLst>
                                          <p:attrName>style.visibility</p:attrName>
                                        </p:attrNameLst>
                                      </p:cBhvr>
                                      <p:to>
                                        <p:strVal val="visible"/>
                                      </p:to>
                                    </p:set>
                                    <p:animEffect transition="in" filter="wipe(up)">
                                      <p:cBhvr>
                                        <p:cTn id="44" dur="1000"/>
                                        <p:tgtEl>
                                          <p:spTgt spid="100390"/>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100392"/>
                                        </p:tgtEl>
                                        <p:attrNameLst>
                                          <p:attrName>style.visibility</p:attrName>
                                        </p:attrNameLst>
                                      </p:cBhvr>
                                      <p:to>
                                        <p:strVal val="visible"/>
                                      </p:to>
                                    </p:set>
                                    <p:animEffect transition="in" filter="diamond(in)">
                                      <p:cBhvr>
                                        <p:cTn id="47" dur="1000"/>
                                        <p:tgtEl>
                                          <p:spTgt spid="100392"/>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00382"/>
                                        </p:tgtEl>
                                        <p:attrNameLst>
                                          <p:attrName>style.visibility</p:attrName>
                                        </p:attrNameLst>
                                      </p:cBhvr>
                                      <p:to>
                                        <p:strVal val="visible"/>
                                      </p:to>
                                    </p:set>
                                    <p:animEffect transition="in" filter="checkerboard(across)">
                                      <p:cBhvr>
                                        <p:cTn id="52" dur="1000"/>
                                        <p:tgtEl>
                                          <p:spTgt spid="100382"/>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100393"/>
                                        </p:tgtEl>
                                        <p:attrNameLst>
                                          <p:attrName>style.visibility</p:attrName>
                                        </p:attrNameLst>
                                      </p:cBhvr>
                                      <p:to>
                                        <p:strVal val="visible"/>
                                      </p:to>
                                    </p:set>
                                    <p:animEffect transition="in" filter="diamond(in)">
                                      <p:cBhvr>
                                        <p:cTn id="55" dur="1000"/>
                                        <p:tgtEl>
                                          <p:spTgt spid="10039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100394"/>
                                        </p:tgtEl>
                                        <p:attrNameLst>
                                          <p:attrName>style.visibility</p:attrName>
                                        </p:attrNameLst>
                                      </p:cBhvr>
                                      <p:to>
                                        <p:strVal val="visible"/>
                                      </p:to>
                                    </p:set>
                                    <p:animEffect transition="in" filter="wipe(right)">
                                      <p:cBhvr>
                                        <p:cTn id="60" dur="1000"/>
                                        <p:tgtEl>
                                          <p:spTgt spid="100394"/>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100396"/>
                                        </p:tgtEl>
                                        <p:attrNameLst>
                                          <p:attrName>style.visibility</p:attrName>
                                        </p:attrNameLst>
                                      </p:cBhvr>
                                      <p:to>
                                        <p:strVal val="visible"/>
                                      </p:to>
                                    </p:set>
                                    <p:animEffect transition="in" filter="wipe(right)">
                                      <p:cBhvr>
                                        <p:cTn id="63" dur="1000"/>
                                        <p:tgtEl>
                                          <p:spTgt spid="10039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100395"/>
                                        </p:tgtEl>
                                        <p:attrNameLst>
                                          <p:attrName>style.visibility</p:attrName>
                                        </p:attrNameLst>
                                      </p:cBhvr>
                                      <p:to>
                                        <p:strVal val="visible"/>
                                      </p:to>
                                    </p:set>
                                    <p:animEffect transition="in" filter="wipe(down)">
                                      <p:cBhvr>
                                        <p:cTn id="68" dur="1000"/>
                                        <p:tgtEl>
                                          <p:spTgt spid="100395"/>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00397"/>
                                        </p:tgtEl>
                                        <p:attrNameLst>
                                          <p:attrName>style.visibility</p:attrName>
                                        </p:attrNameLst>
                                      </p:cBhvr>
                                      <p:to>
                                        <p:strVal val="visible"/>
                                      </p:to>
                                    </p:set>
                                    <p:animEffect transition="in" filter="wipe(down)">
                                      <p:cBhvr>
                                        <p:cTn id="71" dur="1000"/>
                                        <p:tgtEl>
                                          <p:spTgt spid="10039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100398"/>
                                        </p:tgtEl>
                                        <p:attrNameLst>
                                          <p:attrName>style.visibility</p:attrName>
                                        </p:attrNameLst>
                                      </p:cBhvr>
                                      <p:to>
                                        <p:strVal val="visible"/>
                                      </p:to>
                                    </p:set>
                                    <p:animEffect transition="in" filter="wipe(down)">
                                      <p:cBhvr>
                                        <p:cTn id="76" dur="1000"/>
                                        <p:tgtEl>
                                          <p:spTgt spid="100398"/>
                                        </p:tgtEl>
                                      </p:cBhvr>
                                    </p:animEffect>
                                  </p:childTnLst>
                                </p:cTn>
                              </p:par>
                              <p:par>
                                <p:cTn id="77" presetID="8" presetClass="entr" presetSubtype="16" fill="hold" grpId="0" nodeType="withEffect">
                                  <p:stCondLst>
                                    <p:cond delay="0"/>
                                  </p:stCondLst>
                                  <p:childTnLst>
                                    <p:set>
                                      <p:cBhvr>
                                        <p:cTn id="78" dur="1" fill="hold">
                                          <p:stCondLst>
                                            <p:cond delay="0"/>
                                          </p:stCondLst>
                                        </p:cTn>
                                        <p:tgtEl>
                                          <p:spTgt spid="100400"/>
                                        </p:tgtEl>
                                        <p:attrNameLst>
                                          <p:attrName>style.visibility</p:attrName>
                                        </p:attrNameLst>
                                      </p:cBhvr>
                                      <p:to>
                                        <p:strVal val="visible"/>
                                      </p:to>
                                    </p:set>
                                    <p:animEffect transition="in" filter="diamond(in)">
                                      <p:cBhvr>
                                        <p:cTn id="79" dur="1000"/>
                                        <p:tgtEl>
                                          <p:spTgt spid="100400"/>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00399"/>
                                        </p:tgtEl>
                                        <p:attrNameLst>
                                          <p:attrName>style.visibility</p:attrName>
                                        </p:attrNameLst>
                                      </p:cBhvr>
                                      <p:to>
                                        <p:strVal val="visible"/>
                                      </p:to>
                                    </p:set>
                                    <p:animEffect transition="in" filter="wipe(down)">
                                      <p:cBhvr>
                                        <p:cTn id="84" dur="1000"/>
                                        <p:tgtEl>
                                          <p:spTgt spid="100399"/>
                                        </p:tgtEl>
                                      </p:cBhvr>
                                    </p:animEffect>
                                  </p:childTnLst>
                                </p:cTn>
                              </p:par>
                              <p:par>
                                <p:cTn id="85" presetID="8" presetClass="entr" presetSubtype="16" fill="hold" grpId="0" nodeType="withEffect">
                                  <p:stCondLst>
                                    <p:cond delay="0"/>
                                  </p:stCondLst>
                                  <p:childTnLst>
                                    <p:set>
                                      <p:cBhvr>
                                        <p:cTn id="86" dur="1" fill="hold">
                                          <p:stCondLst>
                                            <p:cond delay="0"/>
                                          </p:stCondLst>
                                        </p:cTn>
                                        <p:tgtEl>
                                          <p:spTgt spid="100401"/>
                                        </p:tgtEl>
                                        <p:attrNameLst>
                                          <p:attrName>style.visibility</p:attrName>
                                        </p:attrNameLst>
                                      </p:cBhvr>
                                      <p:to>
                                        <p:strVal val="visible"/>
                                      </p:to>
                                    </p:set>
                                    <p:animEffect transition="in" filter="diamond(in)">
                                      <p:cBhvr>
                                        <p:cTn id="87" dur="1000"/>
                                        <p:tgtEl>
                                          <p:spTgt spid="100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81" grpId="0"/>
      <p:bldP spid="100384" grpId="0"/>
      <p:bldP spid="100387" grpId="0"/>
      <p:bldP spid="100388" grpId="0"/>
      <p:bldP spid="100391" grpId="0"/>
      <p:bldP spid="100392" grpId="0"/>
      <p:bldP spid="100393" grpId="0"/>
      <p:bldP spid="100396" grpId="0"/>
      <p:bldP spid="100397" grpId="0"/>
      <p:bldP spid="100400" grpId="0"/>
      <p:bldP spid="10040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p:nvPr/>
        </p:nvSpPr>
        <p:spPr>
          <a:xfrm>
            <a:off x="0" y="251966"/>
            <a:ext cx="9372600" cy="6001643"/>
          </a:xfrm>
          <a:prstGeom prst="rect">
            <a:avLst/>
          </a:prstGeom>
          <a:noFill/>
          <a:ln w="9525">
            <a:noFill/>
          </a:ln>
        </p:spPr>
        <p:txBody>
          <a:bodyPr anchor="ctr">
            <a:spAutoFit/>
          </a:bodyPr>
          <a:lstStyle/>
          <a:p>
            <a:pPr marL="60325" indent="-60325"/>
            <a:r>
              <a:rPr sz="2400" b="1" u="sng" dirty="0">
                <a:solidFill>
                  <a:schemeClr val="tx2"/>
                </a:solidFill>
                <a:latin typeface="Arial" panose="020B0604020202020204" pitchFamily="34" charset="0"/>
              </a:rPr>
              <a:t>Chọn đáp án đúng nhất</a:t>
            </a:r>
          </a:p>
          <a:p>
            <a:pPr marL="60325" indent="-60325"/>
            <a:endParaRPr sz="2400" b="1" u="sng" dirty="0">
              <a:solidFill>
                <a:schemeClr val="tx2"/>
              </a:solidFill>
              <a:latin typeface="Arial" panose="020B0604020202020204" pitchFamily="34" charset="0"/>
            </a:endParaRPr>
          </a:p>
          <a:p>
            <a:pPr marL="60325" indent="-60325"/>
            <a:r>
              <a:rPr sz="2400" b="1" u="sng" dirty="0">
                <a:solidFill>
                  <a:schemeClr val="tx2"/>
                </a:solidFill>
                <a:latin typeface="Arial" panose="020B0604020202020204" pitchFamily="34" charset="0"/>
              </a:rPr>
              <a:t>Câu 1:</a:t>
            </a:r>
            <a:r>
              <a:rPr sz="2400" b="1" dirty="0">
                <a:solidFill>
                  <a:schemeClr val="tx2"/>
                </a:solidFill>
                <a:latin typeface="Arial" panose="020B0604020202020204" pitchFamily="34" charset="0"/>
              </a:rPr>
              <a:t> Khi trồng cây nơi có ánh sáng không đều thì tán lá của cây sẽ:</a:t>
            </a:r>
          </a:p>
          <a:p>
            <a:pPr marL="60325" indent="-60325"/>
            <a:r>
              <a:rPr sz="2400" b="1" dirty="0">
                <a:solidFill>
                  <a:schemeClr val="tx2"/>
                </a:solidFill>
                <a:latin typeface="Arial" panose="020B0604020202020204" pitchFamily="34" charset="0"/>
              </a:rPr>
              <a:t>a. Phát triển đều về mọi hướng.</a:t>
            </a:r>
          </a:p>
          <a:p>
            <a:pPr marL="60325" indent="-60325"/>
            <a:r>
              <a:rPr sz="2400" b="1" dirty="0">
                <a:solidFill>
                  <a:schemeClr val="tx2"/>
                </a:solidFill>
                <a:latin typeface="Arial" panose="020B0604020202020204" pitchFamily="34" charset="0"/>
              </a:rPr>
              <a:t>b</a:t>
            </a:r>
            <a:r>
              <a:rPr sz="2400" dirty="0">
                <a:solidFill>
                  <a:schemeClr val="tx2"/>
                </a:solidFill>
                <a:latin typeface="Arial" panose="020B0604020202020204" pitchFamily="34" charset="0"/>
              </a:rPr>
              <a:t>.</a:t>
            </a:r>
            <a:r>
              <a:rPr sz="2400" b="1" dirty="0">
                <a:solidFill>
                  <a:schemeClr val="tx2"/>
                </a:solidFill>
                <a:latin typeface="Arial" panose="020B0604020202020204" pitchFamily="34" charset="0"/>
              </a:rPr>
              <a:t> Phát triển mạnh về nơi có ánh sáng nhiều.</a:t>
            </a:r>
          </a:p>
          <a:p>
            <a:pPr marL="60325" indent="-60325"/>
            <a:r>
              <a:rPr sz="2400" b="1" dirty="0">
                <a:solidFill>
                  <a:schemeClr val="tx2"/>
                </a:solidFill>
                <a:latin typeface="Arial" panose="020B0604020202020204" pitchFamily="34" charset="0"/>
              </a:rPr>
              <a:t>c. Phát triển mạnh về nơi có ánh sáng yếu hơn.</a:t>
            </a:r>
          </a:p>
          <a:p>
            <a:pPr marL="60325" indent="-60325"/>
            <a:r>
              <a:rPr lang="pt-BR" altLang="x-none" sz="2400" b="1" dirty="0">
                <a:solidFill>
                  <a:schemeClr val="tx2"/>
                </a:solidFill>
                <a:latin typeface="Arial" panose="020B0604020202020204" pitchFamily="34" charset="0"/>
              </a:rPr>
              <a:t>d. Phát triển theo chiều thẳng đứng.</a:t>
            </a:r>
            <a:endParaRPr sz="2400" b="1" dirty="0">
              <a:solidFill>
                <a:schemeClr val="tx2"/>
              </a:solidFill>
              <a:latin typeface="Arial" panose="020B0604020202020204" pitchFamily="34" charset="0"/>
            </a:endParaRPr>
          </a:p>
          <a:p>
            <a:pPr marL="60325" indent="-60325" algn="ctr"/>
            <a:endParaRPr sz="2400" b="1" dirty="0">
              <a:solidFill>
                <a:schemeClr val="tx2"/>
              </a:solidFill>
              <a:latin typeface="Arial" panose="020B0604020202020204" pitchFamily="34" charset="0"/>
            </a:endParaRPr>
          </a:p>
          <a:p>
            <a:pPr marL="60325" indent="-60325"/>
            <a:r>
              <a:rPr lang="pt-BR" altLang="x-none" sz="2400" b="1" u="sng" dirty="0">
                <a:solidFill>
                  <a:schemeClr val="tx2"/>
                </a:solidFill>
                <a:latin typeface="Arial" panose="020B0604020202020204" pitchFamily="34" charset="0"/>
              </a:rPr>
              <a:t>Câu 2</a:t>
            </a:r>
            <a:r>
              <a:rPr lang="pt-BR" altLang="x-none" sz="2400" b="1" dirty="0">
                <a:solidFill>
                  <a:schemeClr val="tx2"/>
                </a:solidFill>
                <a:latin typeface="Arial" panose="020B0604020202020204" pitchFamily="34" charset="0"/>
              </a:rPr>
              <a:t>: </a:t>
            </a:r>
            <a:r>
              <a:rPr sz="2400" b="1" dirty="0">
                <a:solidFill>
                  <a:schemeClr val="tx2"/>
                </a:solidFill>
                <a:latin typeface="Arial" panose="020B0604020202020204" pitchFamily="34" charset="0"/>
              </a:rPr>
              <a:t>Động vật thích nghi với điều kiện chiếu sáng khác   nhau nên được chia thành hai nhóm:</a:t>
            </a:r>
          </a:p>
          <a:p>
            <a:pPr marL="60325" indent="-60325">
              <a:buAutoNum type="alphaLcPeriod"/>
            </a:pPr>
            <a:r>
              <a:rPr sz="2400" b="1" dirty="0">
                <a:solidFill>
                  <a:schemeClr val="tx2"/>
                </a:solidFill>
                <a:latin typeface="Arial" panose="020B0604020202020204" pitchFamily="34" charset="0"/>
              </a:rPr>
              <a:t>Động vật chịu hạn và ưa ẩm				</a:t>
            </a:r>
          </a:p>
          <a:p>
            <a:pPr marL="60325" indent="-60325">
              <a:buAutoNum type="alphaLcPeriod"/>
            </a:pPr>
            <a:r>
              <a:rPr sz="2400" b="1" dirty="0">
                <a:solidFill>
                  <a:schemeClr val="tx2"/>
                </a:solidFill>
                <a:latin typeface="Arial" panose="020B0604020202020204" pitchFamily="34" charset="0"/>
              </a:rPr>
              <a:t>Động vật ưa bóng và ưa sáng</a:t>
            </a:r>
          </a:p>
          <a:p>
            <a:pPr marL="60325" indent="-60325">
              <a:buAutoNum type="alphaLcPeriod"/>
            </a:pPr>
            <a:r>
              <a:rPr sz="2400" b="1" dirty="0">
                <a:solidFill>
                  <a:schemeClr val="tx2"/>
                </a:solidFill>
                <a:latin typeface="Arial" panose="020B0604020202020204" pitchFamily="34" charset="0"/>
              </a:rPr>
              <a:t>Động vật ưa sáng và ưa tối				</a:t>
            </a:r>
          </a:p>
          <a:p>
            <a:pPr marL="60325" indent="-60325">
              <a:buAutoNum type="alphaLcPeriod"/>
            </a:pPr>
            <a:r>
              <a:rPr sz="2400" b="1" dirty="0">
                <a:solidFill>
                  <a:schemeClr val="tx2"/>
                </a:solidFill>
                <a:latin typeface="Arial" panose="020B0604020202020204" pitchFamily="34" charset="0"/>
              </a:rPr>
              <a:t>Động vật ưa ẩm và ưa khô</a:t>
            </a:r>
          </a:p>
          <a:p>
            <a:pPr marL="60325" indent="-60325"/>
            <a:endParaRPr sz="2400" b="1" dirty="0">
              <a:solidFill>
                <a:schemeClr val="tx2"/>
              </a:solidFill>
              <a:latin typeface="Arial" panose="020B0604020202020204" pitchFamily="34" charset="0"/>
            </a:endParaRPr>
          </a:p>
        </p:txBody>
      </p:sp>
      <p:sp>
        <p:nvSpPr>
          <p:cNvPr id="102407" name="Oval 7"/>
          <p:cNvSpPr/>
          <p:nvPr/>
        </p:nvSpPr>
        <p:spPr>
          <a:xfrm>
            <a:off x="0" y="2133600"/>
            <a:ext cx="381000" cy="381000"/>
          </a:xfrm>
          <a:prstGeom prst="ellipse">
            <a:avLst/>
          </a:prstGeom>
          <a:noFill/>
          <a:ln w="38100" cap="flat" cmpd="sng">
            <a:solidFill>
              <a:srgbClr val="CC0099"/>
            </a:solidFill>
            <a:prstDash val="solid"/>
            <a:headEnd type="none" w="med" len="med"/>
            <a:tailEnd type="none" w="med" len="med"/>
          </a:ln>
        </p:spPr>
        <p:txBody>
          <a:bodyPr wrap="none" anchor="ctr"/>
          <a:lstStyle/>
          <a:p>
            <a:endParaRPr lang="vi-VN" altLang="x-none" dirty="0">
              <a:latin typeface="Arial" panose="020B0604020202020204" pitchFamily="34" charset="0"/>
            </a:endParaRPr>
          </a:p>
        </p:txBody>
      </p:sp>
      <p:sp>
        <p:nvSpPr>
          <p:cNvPr id="102408" name="Oval 8"/>
          <p:cNvSpPr/>
          <p:nvPr/>
        </p:nvSpPr>
        <p:spPr>
          <a:xfrm>
            <a:off x="0" y="5105400"/>
            <a:ext cx="381000" cy="381000"/>
          </a:xfrm>
          <a:prstGeom prst="ellipse">
            <a:avLst/>
          </a:prstGeom>
          <a:noFill/>
          <a:ln w="38100" cap="flat" cmpd="sng">
            <a:solidFill>
              <a:srgbClr val="CC0099"/>
            </a:solidFill>
            <a:prstDash val="solid"/>
            <a:headEnd type="none" w="med" len="med"/>
            <a:tailEnd type="none" w="med" len="med"/>
          </a:ln>
        </p:spPr>
        <p:txBody>
          <a:bodyPr wrap="none" anchor="ctr"/>
          <a:lstStyle/>
          <a:p>
            <a:endParaRPr lang="vi-VN" altLang="x-none"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2407"/>
                                        </p:tgtEl>
                                        <p:attrNameLst>
                                          <p:attrName>style.visibility</p:attrName>
                                        </p:attrNameLst>
                                      </p:cBhvr>
                                      <p:to>
                                        <p:strVal val="visible"/>
                                      </p:to>
                                    </p:set>
                                    <p:animEffect transition="in" filter="diamond(in)">
                                      <p:cBhvr>
                                        <p:cTn id="7" dur="2000"/>
                                        <p:tgtEl>
                                          <p:spTgt spid="10240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2408"/>
                                        </p:tgtEl>
                                        <p:attrNameLst>
                                          <p:attrName>style.visibility</p:attrName>
                                        </p:attrNameLst>
                                      </p:cBhvr>
                                      <p:to>
                                        <p:strVal val="visible"/>
                                      </p:to>
                                    </p:set>
                                    <p:animEffect transition="in" filter="diamond(in)">
                                      <p:cBhvr>
                                        <p:cTn id="12" dur="2000"/>
                                        <p:tgtEl>
                                          <p:spTgt spid="102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7" grpId="0" animBg="1"/>
      <p:bldP spid="10240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p:nvPr/>
        </p:nvSpPr>
        <p:spPr>
          <a:xfrm>
            <a:off x="0" y="985838"/>
            <a:ext cx="4038600" cy="5867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lstStyle/>
          <a:p>
            <a:endParaRPr lang="vi-VN" altLang="x-none" dirty="0">
              <a:latin typeface="Arial" panose="020B0604020202020204" pitchFamily="34" charset="0"/>
            </a:endParaRPr>
          </a:p>
        </p:txBody>
      </p:sp>
      <p:sp>
        <p:nvSpPr>
          <p:cNvPr id="7181" name="Text Box 13"/>
          <p:cNvSpPr txBox="1"/>
          <p:nvPr/>
        </p:nvSpPr>
        <p:spPr>
          <a:xfrm>
            <a:off x="4275138" y="5867400"/>
            <a:ext cx="4868862" cy="822325"/>
          </a:xfrm>
          <a:prstGeom prst="rect">
            <a:avLst/>
          </a:prstGeom>
          <a:noFill/>
          <a:ln w="9525">
            <a:noFill/>
          </a:ln>
        </p:spPr>
        <p:txBody>
          <a:bodyPr>
            <a:spAutoFit/>
          </a:bodyPr>
          <a:lstStyle/>
          <a:p>
            <a:r>
              <a:rPr sz="2400" b="1" dirty="0">
                <a:solidFill>
                  <a:schemeClr val="bg1"/>
                </a:solidFill>
                <a:latin typeface="Arial" panose="020B0604020202020204" pitchFamily="34" charset="0"/>
              </a:rPr>
              <a:t>Em có nhận xét gì về hình thái của cây? Giải thích.</a:t>
            </a:r>
          </a:p>
        </p:txBody>
      </p:sp>
      <p:pic>
        <p:nvPicPr>
          <p:cNvPr id="7182" name="Picture 14"/>
          <p:cNvPicPr>
            <a:picLocks noChangeAspect="1"/>
          </p:cNvPicPr>
          <p:nvPr/>
        </p:nvPicPr>
        <p:blipFill>
          <a:blip r:embed="rId2"/>
          <a:stretch>
            <a:fillRect/>
          </a:stretch>
        </p:blipFill>
        <p:spPr>
          <a:xfrm>
            <a:off x="4572000" y="1066800"/>
            <a:ext cx="3790950" cy="4772025"/>
          </a:xfrm>
          <a:prstGeom prst="rect">
            <a:avLst/>
          </a:prstGeom>
          <a:noFill/>
          <a:ln w="9525">
            <a:noFill/>
          </a:ln>
        </p:spPr>
      </p:pic>
      <p:pic>
        <p:nvPicPr>
          <p:cNvPr id="7183" name="Picture 15" descr="hướng sáng 2"/>
          <p:cNvPicPr>
            <a:picLocks noChangeAspect="1"/>
          </p:cNvPicPr>
          <p:nvPr/>
        </p:nvPicPr>
        <p:blipFill>
          <a:blip r:embed="rId3"/>
          <a:stretch>
            <a:fillRect/>
          </a:stretch>
        </p:blipFill>
        <p:spPr>
          <a:xfrm>
            <a:off x="-28947" y="985838"/>
            <a:ext cx="9222581" cy="5867400"/>
          </a:xfrm>
          <a:prstGeom prst="rect">
            <a:avLst/>
          </a:prstGeom>
          <a:noFill/>
          <a:ln w="9525">
            <a:noFill/>
          </a:ln>
        </p:spPr>
      </p:pic>
      <p:sp>
        <p:nvSpPr>
          <p:cNvPr id="6" name="Rectangle 5">
            <a:extLst>
              <a:ext uri="{FF2B5EF4-FFF2-40B4-BE49-F238E27FC236}">
                <a16:creationId xmlns:a16="http://schemas.microsoft.com/office/drawing/2014/main" id="{F455D262-B967-4210-B939-339E229E4E3C}"/>
              </a:ext>
            </a:extLst>
          </p:cNvPr>
          <p:cNvSpPr txBox="1">
            <a:spLocks noChangeArrowheads="1"/>
          </p:cNvSpPr>
          <p:nvPr/>
        </p:nvSpPr>
        <p:spPr>
          <a:xfrm>
            <a:off x="179512" y="116632"/>
            <a:ext cx="8418462" cy="63368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buFontTx/>
              <a:buNone/>
            </a:pPr>
            <a:r>
              <a:rPr lang="en-US" altLang="en-US" sz="2800" b="1" kern="0" dirty="0" smtClean="0">
                <a:solidFill>
                  <a:srgbClr val="0000CC"/>
                </a:solidFill>
                <a:latin typeface="Times New Roman" panose="02020603050405020304" pitchFamily="18" charset="0"/>
                <a:cs typeface="Times New Roman" panose="02020603050405020304" pitchFamily="18" charset="0"/>
              </a:rPr>
              <a:t>I.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Ảnh</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hưởng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của</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ánh</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sáng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lên</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đời</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sống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thực</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vật</a:t>
            </a:r>
            <a:endParaRPr lang="en-US" altLang="en-US" sz="2800" b="1" kern="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182"/>
                                        </p:tgtEl>
                                        <p:attrNameLst>
                                          <p:attrName>style.visibility</p:attrName>
                                        </p:attrNameLst>
                                      </p:cBhvr>
                                      <p:to>
                                        <p:strVal val="visible"/>
                                      </p:to>
                                    </p:set>
                                    <p:animEffect transition="in" filter="box(in)">
                                      <p:cBhvr>
                                        <p:cTn id="7" dur="500"/>
                                        <p:tgtEl>
                                          <p:spTgt spid="718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181"/>
                                        </p:tgtEl>
                                        <p:attrNameLst>
                                          <p:attrName>style.visibility</p:attrName>
                                        </p:attrNameLst>
                                      </p:cBhvr>
                                      <p:to>
                                        <p:strVal val="visible"/>
                                      </p:to>
                                    </p:set>
                                    <p:anim calcmode="lin" valueType="num">
                                      <p:cBhvr>
                                        <p:cTn id="12" dur="500" fill="hold"/>
                                        <p:tgtEl>
                                          <p:spTgt spid="7181"/>
                                        </p:tgtEl>
                                        <p:attrNameLst>
                                          <p:attrName>ppt_w</p:attrName>
                                        </p:attrNameLst>
                                      </p:cBhvr>
                                      <p:tavLst>
                                        <p:tav tm="0">
                                          <p:val>
                                            <p:fltVal val="0"/>
                                          </p:val>
                                        </p:tav>
                                        <p:tav tm="100000">
                                          <p:val>
                                            <p:strVal val="#ppt_w"/>
                                          </p:val>
                                        </p:tav>
                                      </p:tavLst>
                                    </p:anim>
                                    <p:anim calcmode="lin" valueType="num">
                                      <p:cBhvr>
                                        <p:cTn id="13" dur="500" fill="hold"/>
                                        <p:tgtEl>
                                          <p:spTgt spid="7181"/>
                                        </p:tgtEl>
                                        <p:attrNameLst>
                                          <p:attrName>ppt_h</p:attrName>
                                        </p:attrNameLst>
                                      </p:cBhvr>
                                      <p:tavLst>
                                        <p:tav tm="0">
                                          <p:val>
                                            <p:fltVal val="0"/>
                                          </p:val>
                                        </p:tav>
                                        <p:tav tm="100000">
                                          <p:val>
                                            <p:strVal val="#ppt_h"/>
                                          </p:val>
                                        </p:tav>
                                      </p:tavLst>
                                    </p:anim>
                                    <p:animEffect transition="in" filter="fade">
                                      <p:cBhvr>
                                        <p:cTn id="14" dur="500"/>
                                        <p:tgtEl>
                                          <p:spTgt spid="7181"/>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7183"/>
                                        </p:tgtEl>
                                        <p:attrNameLst>
                                          <p:attrName>style.visibility</p:attrName>
                                        </p:attrNameLst>
                                      </p:cBhvr>
                                      <p:to>
                                        <p:strVal val="visible"/>
                                      </p:to>
                                    </p:set>
                                    <p:animEffect transition="in" filter="diamond(in)">
                                      <p:cBhvr>
                                        <p:cTn id="19" dur="20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5"/>
          <p:cNvSpPr txBox="1"/>
          <p:nvPr/>
        </p:nvSpPr>
        <p:spPr>
          <a:xfrm>
            <a:off x="381000" y="76200"/>
            <a:ext cx="8722995" cy="830997"/>
          </a:xfrm>
          <a:prstGeom prst="rect">
            <a:avLst/>
          </a:prstGeom>
          <a:noFill/>
          <a:ln w="9525">
            <a:noFill/>
          </a:ln>
        </p:spPr>
        <p:txBody>
          <a:bodyPr wrap="square">
            <a:spAutoFit/>
          </a:bodyPr>
          <a:lstStyle/>
          <a:p>
            <a:r>
              <a:rPr sz="2400" b="1" dirty="0">
                <a:solidFill>
                  <a:srgbClr val="FF0000"/>
                </a:solidFill>
                <a:latin typeface="Times New Roman" panose="02020603050405020304" pitchFamily="18" charset="0"/>
                <a:cs typeface="Times New Roman" panose="02020603050405020304" pitchFamily="18" charset="0"/>
              </a:rPr>
              <a:t>Hình thái cây thông mọc xen nhau trong rừng (a) và cây thông mọc riêng rẽ nơi quang đãng (b) có gì khác </a:t>
            </a:r>
            <a:r>
              <a:rPr sz="2400" b="1" dirty="0" err="1">
                <a:solidFill>
                  <a:srgbClr val="FF0000"/>
                </a:solidFill>
                <a:latin typeface="Times New Roman" panose="02020603050405020304" pitchFamily="18" charset="0"/>
                <a:cs typeface="Times New Roman" panose="02020603050405020304" pitchFamily="18" charset="0"/>
              </a:rPr>
              <a:t>nhau</a:t>
            </a:r>
            <a:r>
              <a:rPr sz="2400" b="1" dirty="0">
                <a:solidFill>
                  <a:srgbClr val="FF0000"/>
                </a:solidFill>
                <a:latin typeface="Times New Roman" panose="02020603050405020304" pitchFamily="18" charset="0"/>
                <a:cs typeface="Times New Roman" panose="02020603050405020304" pitchFamily="18" charset="0"/>
              </a:rPr>
              <a:t>?</a:t>
            </a:r>
            <a:r>
              <a:rPr lang="vi-VN" sz="2400" b="1" dirty="0">
                <a:solidFill>
                  <a:srgbClr val="FF0000"/>
                </a:solidFill>
                <a:latin typeface="Times New Roman" panose="02020603050405020304" pitchFamily="18" charset="0"/>
                <a:cs typeface="Times New Roman" panose="02020603050405020304" pitchFamily="18" charset="0"/>
              </a:rPr>
              <a:t> </a:t>
            </a:r>
            <a:endParaRPr sz="24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1520" y="5617101"/>
            <a:ext cx="8640960" cy="954107"/>
          </a:xfrm>
          <a:prstGeom prst="rect">
            <a:avLst/>
          </a:prstGeom>
          <a:solidFill>
            <a:srgbClr val="FFFFCC"/>
          </a:solidFill>
        </p:spPr>
        <p:txBody>
          <a:bodyPr wrap="square">
            <a:spAutoFit/>
          </a:bodyPr>
          <a:lstStyle/>
          <a:p>
            <a:r>
              <a:rPr lang="vi-VN" sz="2800" dirty="0">
                <a:latin typeface="Times New Roman" panose="02020603050405020304" pitchFamily="18" charset="0"/>
                <a:cs typeface="Times New Roman" panose="02020603050405020304" pitchFamily="18" charset="0"/>
              </a:rPr>
              <a:t>Cây mọc trong rừng có ánh sáng chiếu vào các cành phía trên nhiều hơn các cành phía dưới </a:t>
            </a: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72632" y="1124744"/>
            <a:ext cx="8229660" cy="41764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0" y="455613"/>
            <a:ext cx="419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1800">
              <a:solidFill>
                <a:srgbClr val="000000"/>
              </a:solidFill>
            </a:endParaRPr>
          </a:p>
        </p:txBody>
      </p:sp>
      <p:pic>
        <p:nvPicPr>
          <p:cNvPr id="1946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7600" y="65088"/>
            <a:ext cx="41656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138" y="90488"/>
            <a:ext cx="43688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3"/>
          <p:cNvSpPr txBox="1">
            <a:spLocks noChangeArrowheads="1"/>
          </p:cNvSpPr>
          <p:nvPr/>
        </p:nvSpPr>
        <p:spPr bwMode="auto">
          <a:xfrm>
            <a:off x="84138" y="3694113"/>
            <a:ext cx="4427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a:latin typeface="Times New Roman" panose="02020603050405020304" pitchFamily="18" charset="0"/>
                <a:cs typeface="Times New Roman" panose="02020603050405020304" pitchFamily="18" charset="0"/>
              </a:rPr>
              <a:t>Cây thông mọc trong rừng</a:t>
            </a:r>
          </a:p>
        </p:txBody>
      </p:sp>
      <p:sp>
        <p:nvSpPr>
          <p:cNvPr id="19464" name="TextBox 4"/>
          <p:cNvSpPr txBox="1">
            <a:spLocks noChangeArrowheads="1"/>
          </p:cNvSpPr>
          <p:nvPr/>
        </p:nvSpPr>
        <p:spPr bwMode="auto">
          <a:xfrm>
            <a:off x="4800600" y="3703638"/>
            <a:ext cx="5105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500" b="1">
                <a:latin typeface="Times New Roman" panose="02020603050405020304" pitchFamily="18" charset="0"/>
                <a:cs typeface="Times New Roman" panose="02020603050405020304" pitchFamily="18" charset="0"/>
              </a:rPr>
              <a:t>Cây thông mọc nơi quang đãng</a:t>
            </a:r>
          </a:p>
        </p:txBody>
      </p:sp>
      <p:sp>
        <p:nvSpPr>
          <p:cNvPr id="2" name="TextBox 1"/>
          <p:cNvSpPr txBox="1">
            <a:spLocks noChangeArrowheads="1"/>
          </p:cNvSpPr>
          <p:nvPr/>
        </p:nvSpPr>
        <p:spPr bwMode="auto">
          <a:xfrm>
            <a:off x="147638" y="4359275"/>
            <a:ext cx="32654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-Thân cao, thẳng</a:t>
            </a:r>
            <a:endParaRPr lang="en-US" altLang="en-US" sz="2000">
              <a:latin typeface="Times New Roman" panose="02020603050405020304" pitchFamily="18" charset="0"/>
              <a:cs typeface="Times New Roman" panose="02020603050405020304" pitchFamily="18" charset="0"/>
            </a:endParaRPr>
          </a:p>
        </p:txBody>
      </p:sp>
      <p:cxnSp>
        <p:nvCxnSpPr>
          <p:cNvPr id="4" name="Straight Connector 3"/>
          <p:cNvCxnSpPr/>
          <p:nvPr/>
        </p:nvCxnSpPr>
        <p:spPr bwMode="auto">
          <a:xfrm>
            <a:off x="4648200" y="4179888"/>
            <a:ext cx="0" cy="244157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2" name="TextBox 11"/>
          <p:cNvSpPr txBox="1">
            <a:spLocks noChangeArrowheads="1"/>
          </p:cNvSpPr>
          <p:nvPr/>
        </p:nvSpPr>
        <p:spPr bwMode="auto">
          <a:xfrm>
            <a:off x="127000" y="4945063"/>
            <a:ext cx="44196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-Cành chỉ tập trung ở phần ngọn, các cạnh phía dưới héo và rụng sớm   </a:t>
            </a:r>
          </a:p>
        </p:txBody>
      </p:sp>
      <p:sp>
        <p:nvSpPr>
          <p:cNvPr id="13" name="TextBox 12"/>
          <p:cNvSpPr txBox="1">
            <a:spLocks noChangeArrowheads="1"/>
          </p:cNvSpPr>
          <p:nvPr/>
        </p:nvSpPr>
        <p:spPr bwMode="auto">
          <a:xfrm>
            <a:off x="4906963" y="4359275"/>
            <a:ext cx="4419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-Mọc nơi trống trải</a:t>
            </a:r>
          </a:p>
        </p:txBody>
      </p:sp>
      <p:sp>
        <p:nvSpPr>
          <p:cNvPr id="14" name="TextBox 13"/>
          <p:cNvSpPr txBox="1">
            <a:spLocks noChangeArrowheads="1"/>
          </p:cNvSpPr>
          <p:nvPr/>
        </p:nvSpPr>
        <p:spPr bwMode="auto">
          <a:xfrm>
            <a:off x="4886325" y="4852988"/>
            <a:ext cx="4419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-Ánh sáng mạnh</a:t>
            </a:r>
          </a:p>
        </p:txBody>
      </p:sp>
      <p:sp>
        <p:nvSpPr>
          <p:cNvPr id="15" name="TextBox 14"/>
          <p:cNvSpPr txBox="1">
            <a:spLocks noChangeArrowheads="1"/>
          </p:cNvSpPr>
          <p:nvPr/>
        </p:nvSpPr>
        <p:spPr bwMode="auto">
          <a:xfrm>
            <a:off x="4897438" y="5372100"/>
            <a:ext cx="42465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-Thân thấp, nhiều cành và tán rộng </a:t>
            </a:r>
          </a:p>
        </p:txBody>
      </p:sp>
    </p:spTree>
    <p:custDataLst>
      <p:tags r:id="rId1"/>
    </p:custDataLst>
    <p:extLst>
      <p:ext uri="{BB962C8B-B14F-4D97-AF65-F5344CB8AC3E}">
        <p14:creationId xmlns:p14="http://schemas.microsoft.com/office/powerpoint/2010/main" val="3415394186"/>
      </p:ext>
    </p:extLst>
  </p:cSld>
  <p:clrMapOvr>
    <a:masterClrMapping/>
  </p:clrMapOvr>
  <p:transition spd="slow" advTm="325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ppt_x"/>
                                          </p:val>
                                        </p:tav>
                                        <p:tav tm="100000">
                                          <p:val>
                                            <p:strVal val="#ppt_x"/>
                                          </p:val>
                                        </p:tav>
                                      </p:tavLst>
                                    </p:anim>
                                    <p:anim calcmode="lin" valueType="num">
                                      <p:cBhvr additive="base">
                                        <p:cTn id="8"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 calcmode="lin" valueType="num">
                                      <p:cBhvr additive="base">
                                        <p:cTn id="13" dur="500" fill="hold"/>
                                        <p:tgtEl>
                                          <p:spTgt spid="19463"/>
                                        </p:tgtEl>
                                        <p:attrNameLst>
                                          <p:attrName>ppt_x</p:attrName>
                                        </p:attrNameLst>
                                      </p:cBhvr>
                                      <p:tavLst>
                                        <p:tav tm="0">
                                          <p:val>
                                            <p:strVal val="#ppt_x"/>
                                          </p:val>
                                        </p:tav>
                                        <p:tav tm="100000">
                                          <p:val>
                                            <p:strVal val="#ppt_x"/>
                                          </p:val>
                                        </p:tav>
                                      </p:tavLst>
                                    </p:anim>
                                    <p:anim calcmode="lin" valueType="num">
                                      <p:cBhvr additive="base">
                                        <p:cTn id="14" dur="500" fill="hold"/>
                                        <p:tgtEl>
                                          <p:spTgt spid="1946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461"/>
                                        </p:tgtEl>
                                        <p:attrNameLst>
                                          <p:attrName>style.visibility</p:attrName>
                                        </p:attrNameLst>
                                      </p:cBhvr>
                                      <p:to>
                                        <p:strVal val="visible"/>
                                      </p:to>
                                    </p:set>
                                    <p:anim calcmode="lin" valueType="num">
                                      <p:cBhvr additive="base">
                                        <p:cTn id="19" dur="500" fill="hold"/>
                                        <p:tgtEl>
                                          <p:spTgt spid="19461"/>
                                        </p:tgtEl>
                                        <p:attrNameLst>
                                          <p:attrName>ppt_x</p:attrName>
                                        </p:attrNameLst>
                                      </p:cBhvr>
                                      <p:tavLst>
                                        <p:tav tm="0">
                                          <p:val>
                                            <p:strVal val="#ppt_x"/>
                                          </p:val>
                                        </p:tav>
                                        <p:tav tm="100000">
                                          <p:val>
                                            <p:strVal val="#ppt_x"/>
                                          </p:val>
                                        </p:tav>
                                      </p:tavLst>
                                    </p:anim>
                                    <p:anim calcmode="lin" valueType="num">
                                      <p:cBhvr additive="base">
                                        <p:cTn id="20" dur="500" fill="hold"/>
                                        <p:tgtEl>
                                          <p:spTgt spid="1946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464">
                                            <p:txEl>
                                              <p:pRg st="0" end="0"/>
                                            </p:txEl>
                                          </p:spTgt>
                                        </p:tgtEl>
                                        <p:attrNameLst>
                                          <p:attrName>style.visibility</p:attrName>
                                        </p:attrNameLst>
                                      </p:cBhvr>
                                      <p:to>
                                        <p:strVal val="visible"/>
                                      </p:to>
                                    </p:set>
                                    <p:anim calcmode="lin" valueType="num">
                                      <p:cBhvr additive="base">
                                        <p:cTn id="25" dur="500" fill="hold"/>
                                        <p:tgtEl>
                                          <p:spTgt spid="1946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P spid="2"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6"/>
          <p:cNvSpPr>
            <a:spLocks noTextEdit="1"/>
          </p:cNvSpPr>
          <p:nvPr/>
        </p:nvSpPr>
        <p:spPr>
          <a:xfrm>
            <a:off x="228600" y="228600"/>
            <a:ext cx="236538" cy="404813"/>
          </a:xfrm>
          <a:prstGeom prst="rect">
            <a:avLst/>
          </a:prstGeom>
        </p:spPr>
        <p:txBody>
          <a:bodyPr wrap="none" fromWordArt="1">
            <a:prstTxWarp prst="textPlain">
              <a:avLst>
                <a:gd name="adj" fmla="val 50000"/>
              </a:avLst>
            </a:prstTxWarp>
            <a:normAutofit fontScale="92500" lnSpcReduction="10000"/>
          </a:bodyPr>
          <a:lstStyle/>
          <a:p>
            <a:pPr algn="ctr"/>
            <a:r>
              <a:rPr lang="en-US" sz="2400" dirty="0">
                <a:ln w="12700" cap="flat" cmpd="sng">
                  <a:solidFill>
                    <a:srgbClr val="9900CC"/>
                  </a:solidFill>
                  <a:prstDash val="solid"/>
                  <a:headEnd type="none" w="med" len="med"/>
                  <a:tailEnd type="none" w="med" len="med"/>
                </a:ln>
                <a:solidFill>
                  <a:srgbClr val="000099"/>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a:t>
            </a:r>
          </a:p>
        </p:txBody>
      </p:sp>
      <p:sp>
        <p:nvSpPr>
          <p:cNvPr id="19528" name="Text Box 72"/>
          <p:cNvSpPr txBox="1"/>
          <p:nvPr/>
        </p:nvSpPr>
        <p:spPr>
          <a:xfrm>
            <a:off x="701737" y="165833"/>
            <a:ext cx="7993062" cy="830997"/>
          </a:xfrm>
          <a:prstGeom prst="rect">
            <a:avLst/>
          </a:prstGeom>
          <a:noFill/>
          <a:ln w="9525">
            <a:noFill/>
          </a:ln>
        </p:spPr>
        <p:txBody>
          <a:bodyPr wrap="square">
            <a:spAutoFit/>
          </a:bodyPr>
          <a:lstStyle>
            <a:defPPr>
              <a:defRPr lang="en-US"/>
            </a:defPPr>
            <a:lvl1pPr>
              <a:defRPr sz="2400" b="1">
                <a:solidFill>
                  <a:srgbClr val="FF0000"/>
                </a:solidFill>
                <a:latin typeface="Times New Roman" panose="02020603050405020304" pitchFamily="18" charset="0"/>
                <a:cs typeface="Times New Roman" panose="02020603050405020304" pitchFamily="18" charset="0"/>
              </a:defRPr>
            </a:lvl1pPr>
          </a:lstStyle>
          <a:p>
            <a:r>
              <a:rPr dirty="0"/>
              <a:t>Hãy giải thích vì sao các cành phía dưới của cây sống trong rừng lại sớm rụng?</a:t>
            </a:r>
          </a:p>
        </p:txBody>
      </p:sp>
      <p:sp>
        <p:nvSpPr>
          <p:cNvPr id="19529" name="Text Box 73"/>
          <p:cNvSpPr txBox="1"/>
          <p:nvPr/>
        </p:nvSpPr>
        <p:spPr>
          <a:xfrm>
            <a:off x="228600" y="4997494"/>
            <a:ext cx="8820472" cy="1815882"/>
          </a:xfrm>
          <a:prstGeom prst="rect">
            <a:avLst/>
          </a:prstGeom>
          <a:solidFill>
            <a:srgbClr val="FFFFCC"/>
          </a:solidFill>
        </p:spPr>
        <p:txBody>
          <a:bodyPr wrap="square">
            <a:spAutoFit/>
          </a:bodyPr>
          <a:lstStyle>
            <a:defPPr>
              <a:defRPr lang="en-US"/>
            </a:defPPr>
            <a:lvl1pPr>
              <a:defRPr sz="2800">
                <a:latin typeface="Times New Roman" panose="02020603050405020304" pitchFamily="18" charset="0"/>
                <a:cs typeface="Times New Roman" panose="02020603050405020304" pitchFamily="18" charset="0"/>
              </a:defRPr>
            </a:lvl1pPr>
          </a:lstStyle>
          <a:p>
            <a:r>
              <a:rPr dirty="0">
                <a:sym typeface="Wingdings" panose="05000000000000000000" pitchFamily="2" charset="2"/>
              </a:rPr>
              <a:t> </a:t>
            </a:r>
            <a:r>
              <a:rPr lang="vi-VN" dirty="0">
                <a:sym typeface="Wingdings" panose="05000000000000000000" pitchFamily="2" charset="2"/>
              </a:rPr>
              <a:t>Cây mọc trong rừng </a:t>
            </a:r>
            <a:r>
              <a:rPr lang="vi-VN" dirty="0" smtClean="0">
                <a:sym typeface="Wingdings" panose="05000000000000000000" pitchFamily="2" charset="2"/>
              </a:rPr>
              <a:t>ánh </a:t>
            </a:r>
            <a:r>
              <a:rPr lang="vi-VN" dirty="0">
                <a:sym typeface="Wingdings" panose="05000000000000000000" pitchFamily="2" charset="2"/>
              </a:rPr>
              <a:t>sáng chiếu vào </a:t>
            </a:r>
            <a:r>
              <a:rPr lang="vi-VN" dirty="0" smtClean="0">
                <a:sym typeface="Wingdings" panose="05000000000000000000" pitchFamily="2" charset="2"/>
              </a:rPr>
              <a:t>cành </a:t>
            </a:r>
            <a:r>
              <a:rPr lang="vi-VN" dirty="0">
                <a:sym typeface="Wingdings" panose="05000000000000000000" pitchFamily="2" charset="2"/>
              </a:rPr>
              <a:t>phía trên nhiều hơn </a:t>
            </a:r>
            <a:r>
              <a:rPr lang="vi-VN" dirty="0" smtClean="0">
                <a:sym typeface="Wingdings" panose="05000000000000000000" pitchFamily="2" charset="2"/>
              </a:rPr>
              <a:t>cành </a:t>
            </a:r>
            <a:r>
              <a:rPr lang="vi-VN" dirty="0">
                <a:sym typeface="Wingdings" panose="05000000000000000000" pitchFamily="2" charset="2"/>
              </a:rPr>
              <a:t>phía dưới =&gt; khả năng quang hợp của lá </a:t>
            </a:r>
            <a:r>
              <a:rPr lang="vi-VN" dirty="0" smtClean="0">
                <a:sym typeface="Wingdings" panose="05000000000000000000" pitchFamily="2" charset="2"/>
              </a:rPr>
              <a:t>cành </a:t>
            </a:r>
            <a:r>
              <a:rPr lang="vi-VN" dirty="0">
                <a:sym typeface="Wingdings" panose="05000000000000000000" pitchFamily="2" charset="2"/>
              </a:rPr>
              <a:t>phía dưới yếu, tạo ít chất hữu cơ =&gt; héo dần và sớm rụng</a:t>
            </a:r>
            <a:r>
              <a:rPr lang="vi-VN" dirty="0" smtClean="0">
                <a:sym typeface="Wingdings" panose="05000000000000000000" pitchFamily="2" charset="2"/>
              </a:rPr>
              <a:t>.</a:t>
            </a:r>
            <a:r>
              <a:rPr lang="en-US" dirty="0" smtClean="0">
                <a:sym typeface="Wingdings" panose="05000000000000000000" pitchFamily="2" charset="2"/>
              </a:rPr>
              <a:t>.</a:t>
            </a:r>
            <a:endParaRPr dirty="0">
              <a:sym typeface="Wingdings" panose="05000000000000000000" pitchFamily="2" charset="2"/>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83438" y="980728"/>
            <a:ext cx="8229660" cy="3957063"/>
          </a:xfrm>
          <a:prstGeom prst="rect">
            <a:avLst/>
          </a:prstGeom>
        </p:spPr>
      </p:pic>
    </p:spTree>
    <p:extLst>
      <p:ext uri="{BB962C8B-B14F-4D97-AF65-F5344CB8AC3E}">
        <p14:creationId xmlns:p14="http://schemas.microsoft.com/office/powerpoint/2010/main" val="406589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528"/>
                                        </p:tgtEl>
                                        <p:attrNameLst>
                                          <p:attrName>style.visibility</p:attrName>
                                        </p:attrNameLst>
                                      </p:cBhvr>
                                      <p:to>
                                        <p:strVal val="visible"/>
                                      </p:to>
                                    </p:set>
                                    <p:animEffect transition="in" filter="diamond(in)">
                                      <p:cBhvr>
                                        <p:cTn id="7" dur="2000"/>
                                        <p:tgtEl>
                                          <p:spTgt spid="19528"/>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repeatCount="indefinite"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p:cTn id="12" dur="10000" fill="hold"/>
                                        <p:tgtEl>
                                          <p:spTgt spid="13314"/>
                                        </p:tgtEl>
                                        <p:attrNameLst>
                                          <p:attrName>ppt_w</p:attrName>
                                        </p:attrNameLst>
                                      </p:cBhvr>
                                      <p:tavLst>
                                        <p:tav tm="0" fmla="#ppt_w*sin(2.5*pi*$)">
                                          <p:val>
                                            <p:fltVal val="0"/>
                                          </p:val>
                                        </p:tav>
                                        <p:tav tm="100000">
                                          <p:val>
                                            <p:fltVal val="1"/>
                                          </p:val>
                                        </p:tav>
                                      </p:tavLst>
                                    </p:anim>
                                    <p:anim calcmode="lin" valueType="num">
                                      <p:cBhvr>
                                        <p:cTn id="13" dur="10000" fill="hold"/>
                                        <p:tgtEl>
                                          <p:spTgt spid="1331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9529"/>
                                        </p:tgtEl>
                                        <p:attrNameLst>
                                          <p:attrName>style.visibility</p:attrName>
                                        </p:attrNameLst>
                                      </p:cBhvr>
                                      <p:to>
                                        <p:strVal val="visible"/>
                                      </p:to>
                                    </p:set>
                                    <p:animEffect transition="in" filter="diamond(in)">
                                      <p:cBhvr>
                                        <p:cTn id="18" dur="2000"/>
                                        <p:tgtEl>
                                          <p:spTgt spid="19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28" grpId="0"/>
      <p:bldP spid="195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9">
            <a:extLst>
              <a:ext uri="{FF2B5EF4-FFF2-40B4-BE49-F238E27FC236}">
                <a16:creationId xmlns:a16="http://schemas.microsoft.com/office/drawing/2014/main" id="{85F51962-40DD-405F-8523-939DEDEEDE90}"/>
              </a:ext>
            </a:extLst>
          </p:cNvPr>
          <p:cNvSpPr>
            <a:spLocks noChangeArrowheads="1"/>
          </p:cNvSpPr>
          <p:nvPr/>
        </p:nvSpPr>
        <p:spPr bwMode="auto">
          <a:xfrm>
            <a:off x="158592" y="1252538"/>
            <a:ext cx="4572000" cy="3046988"/>
          </a:xfrm>
          <a:prstGeom prst="rect">
            <a:avLst/>
          </a:prstGeom>
          <a:solidFill>
            <a:srgbClr val="FFFFCC"/>
          </a:solidFill>
          <a:ln w="9525">
            <a:noFill/>
          </a:ln>
          <a:extLst/>
        </p:spPr>
        <p:txBody>
          <a:bodyPr/>
          <a:lstStyle/>
          <a:p>
            <a:pPr>
              <a:spcBef>
                <a:spcPct val="20000"/>
              </a:spcBef>
            </a:pP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Ánh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sáng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ảnh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hưởng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đến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hình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thái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hoạt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động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sinh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lí</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của</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thực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vật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như</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Quang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hợp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Hô</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hấp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thoát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hơi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nước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của</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cây</a:t>
            </a:r>
            <a:r>
              <a:rPr lang="en-US" altLang="en-US" sz="3200" dirty="0">
                <a:solidFill>
                  <a:srgbClr val="FF0000"/>
                </a:solidFill>
                <a:latin typeface="Times New Roman" panose="02020603050405020304" pitchFamily="18" charset="0"/>
                <a:cs typeface="Times New Roman" panose="02020603050405020304" pitchFamily="18" charset="0"/>
              </a:rPr>
              <a:t>.</a:t>
            </a:r>
          </a:p>
        </p:txBody>
      </p:sp>
      <p:pic>
        <p:nvPicPr>
          <p:cNvPr id="78858" name="Picture 10" descr="52882059vq2">
            <a:extLst>
              <a:ext uri="{FF2B5EF4-FFF2-40B4-BE49-F238E27FC236}">
                <a16:creationId xmlns:a16="http://schemas.microsoft.com/office/drawing/2014/main" id="{7F675B4A-9CB2-4826-BA41-CAD1D90BF5EB}"/>
              </a:ext>
            </a:extLst>
          </p:cNvPr>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4648200" y="1143000"/>
            <a:ext cx="4495800" cy="3200400"/>
          </a:xfrm>
          <a:noFill/>
        </p:spPr>
      </p:pic>
      <p:sp>
        <p:nvSpPr>
          <p:cNvPr id="14342" name="Line 11">
            <a:extLst>
              <a:ext uri="{FF2B5EF4-FFF2-40B4-BE49-F238E27FC236}">
                <a16:creationId xmlns:a16="http://schemas.microsoft.com/office/drawing/2014/main" id="{2CF9DDB2-B2C8-4B5E-BC9E-A539626BA8D5}"/>
              </a:ext>
            </a:extLst>
          </p:cNvPr>
          <p:cNvSpPr>
            <a:spLocks noChangeShapeType="1"/>
          </p:cNvSpPr>
          <p:nvPr/>
        </p:nvSpPr>
        <p:spPr bwMode="auto">
          <a:xfrm flipH="1">
            <a:off x="4572000" y="1143000"/>
            <a:ext cx="0" cy="510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1" name="Rectangle 13">
            <a:extLst>
              <a:ext uri="{FF2B5EF4-FFF2-40B4-BE49-F238E27FC236}">
                <a16:creationId xmlns:a16="http://schemas.microsoft.com/office/drawing/2014/main" id="{7D166910-CCAF-409D-B8DC-AFF99607BBBB}"/>
              </a:ext>
            </a:extLst>
          </p:cNvPr>
          <p:cNvSpPr>
            <a:spLocks noChangeArrowheads="1"/>
          </p:cNvSpPr>
          <p:nvPr/>
        </p:nvSpPr>
        <p:spPr bwMode="auto">
          <a:xfrm>
            <a:off x="179512" y="5233128"/>
            <a:ext cx="4468688" cy="830997"/>
          </a:xfrm>
          <a:prstGeom prst="rect">
            <a:avLst/>
          </a:prstGeom>
          <a:noFill/>
          <a:ln w="9525">
            <a:noFill/>
          </a:ln>
          <a:extLst/>
        </p:spPr>
        <p:txBody>
          <a:bodyPr wrap="square">
            <a:spAutoFit/>
          </a:bodyPr>
          <a:lstStyle/>
          <a:p>
            <a:r>
              <a:rPr lang="en-US" altLang="en-US" sz="2400" b="1" dirty="0" err="1">
                <a:solidFill>
                  <a:srgbClr val="FF0000"/>
                </a:solidFill>
                <a:latin typeface="Times New Roman" panose="02020603050405020304" pitchFamily="18" charset="0"/>
                <a:cs typeface="Times New Roman" panose="02020603050405020304" pitchFamily="18" charset="0"/>
              </a:rPr>
              <a:t>Giải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thích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cách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xếp</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lá</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trên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thân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của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cây</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lá</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lốt</a:t>
            </a:r>
            <a:r>
              <a:rPr lang="en-US" altLang="en-US" sz="2400" b="1" dirty="0">
                <a:solidFill>
                  <a:srgbClr val="FF0000"/>
                </a:solidFill>
                <a:latin typeface="Times New Roman" panose="02020603050405020304" pitchFamily="18" charset="0"/>
                <a:cs typeface="Times New Roman" panose="02020603050405020304" pitchFamily="18" charset="0"/>
              </a:rPr>
              <a:t>?</a:t>
            </a:r>
          </a:p>
        </p:txBody>
      </p:sp>
      <p:sp>
        <p:nvSpPr>
          <p:cNvPr id="78862" name="Rectangle 14">
            <a:extLst>
              <a:ext uri="{FF2B5EF4-FFF2-40B4-BE49-F238E27FC236}">
                <a16:creationId xmlns:a16="http://schemas.microsoft.com/office/drawing/2014/main" id="{DEB4770A-E106-47BE-A44A-08CFC6F5D60B}"/>
              </a:ext>
            </a:extLst>
          </p:cNvPr>
          <p:cNvSpPr>
            <a:spLocks noChangeArrowheads="1"/>
          </p:cNvSpPr>
          <p:nvPr/>
        </p:nvSpPr>
        <p:spPr bwMode="auto">
          <a:xfrm>
            <a:off x="4808220" y="5232400"/>
            <a:ext cx="45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t>    </a:t>
            </a:r>
            <a:r>
              <a:rPr lang="en-US" altLang="en-US" sz="2800">
                <a:latin typeface="Arial" panose="020B0604020202020204" pitchFamily="34" charset="0"/>
                <a:cs typeface="Arial" panose="020B0604020202020204" pitchFamily="34" charset="0"/>
              </a:rPr>
              <a:t>Lá xếp ngang để nhận được nhiều ánh sáng</a:t>
            </a:r>
          </a:p>
        </p:txBody>
      </p:sp>
      <p:sp>
        <p:nvSpPr>
          <p:cNvPr id="78863" name="Line 15">
            <a:extLst>
              <a:ext uri="{FF2B5EF4-FFF2-40B4-BE49-F238E27FC236}">
                <a16:creationId xmlns:a16="http://schemas.microsoft.com/office/drawing/2014/main" id="{5A2E6663-2BA9-4303-B8A4-9272797AF1A4}"/>
              </a:ext>
            </a:extLst>
          </p:cNvPr>
          <p:cNvSpPr>
            <a:spLocks noChangeShapeType="1"/>
          </p:cNvSpPr>
          <p:nvPr/>
        </p:nvSpPr>
        <p:spPr bwMode="auto">
          <a:xfrm>
            <a:off x="4648200" y="56388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Rectangle 5">
            <a:extLst>
              <a:ext uri="{FF2B5EF4-FFF2-40B4-BE49-F238E27FC236}">
                <a16:creationId xmlns:a16="http://schemas.microsoft.com/office/drawing/2014/main" id="{F455D262-B967-4210-B939-339E229E4E3C}"/>
              </a:ext>
            </a:extLst>
          </p:cNvPr>
          <p:cNvSpPr txBox="1">
            <a:spLocks noChangeArrowheads="1"/>
          </p:cNvSpPr>
          <p:nvPr/>
        </p:nvSpPr>
        <p:spPr>
          <a:xfrm>
            <a:off x="179512" y="116632"/>
            <a:ext cx="8418462" cy="63368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buFontTx/>
              <a:buNone/>
            </a:pPr>
            <a:r>
              <a:rPr lang="en-US" altLang="en-US" sz="2800" b="1" kern="0" dirty="0" smtClean="0">
                <a:solidFill>
                  <a:srgbClr val="0000CC"/>
                </a:solidFill>
                <a:latin typeface="Times New Roman" panose="02020603050405020304" pitchFamily="18" charset="0"/>
                <a:cs typeface="Times New Roman" panose="02020603050405020304" pitchFamily="18" charset="0"/>
              </a:rPr>
              <a:t>I.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Ảnh</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hưởng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của</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ánh</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sáng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lên</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đời</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sống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thực</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vật</a:t>
            </a:r>
            <a:endParaRPr lang="en-US" altLang="en-US" sz="2800" b="1" kern="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8858"/>
                                        </p:tgtEl>
                                        <p:attrNameLst>
                                          <p:attrName>style.visibility</p:attrName>
                                        </p:attrNameLst>
                                      </p:cBhvr>
                                      <p:to>
                                        <p:strVal val="visible"/>
                                      </p:to>
                                    </p:set>
                                    <p:animEffect transition="in" filter="diamond(in)">
                                      <p:cBhvr>
                                        <p:cTn id="7" dur="2000"/>
                                        <p:tgtEl>
                                          <p:spTgt spid="78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78861">
                                            <p:txEl>
                                              <p:pRg st="0" end="0"/>
                                            </p:txEl>
                                          </p:spTgt>
                                        </p:tgtEl>
                                        <p:attrNameLst>
                                          <p:attrName>style.visibility</p:attrName>
                                        </p:attrNameLst>
                                      </p:cBhvr>
                                      <p:to>
                                        <p:strVal val="visible"/>
                                      </p:to>
                                    </p:set>
                                    <p:animEffect transition="in" filter="strips(downLeft)">
                                      <p:cBhvr>
                                        <p:cTn id="12" dur="500"/>
                                        <p:tgtEl>
                                          <p:spTgt spid="7886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78863"/>
                                        </p:tgtEl>
                                        <p:attrNameLst>
                                          <p:attrName>style.visibility</p:attrName>
                                        </p:attrNameLst>
                                      </p:cBhvr>
                                      <p:to>
                                        <p:strVal val="visible"/>
                                      </p:to>
                                    </p:set>
                                    <p:anim calcmode="lin" valueType="num">
                                      <p:cBhvr additive="base">
                                        <p:cTn id="17" dur="500" fill="hold"/>
                                        <p:tgtEl>
                                          <p:spTgt spid="78863"/>
                                        </p:tgtEl>
                                        <p:attrNameLst>
                                          <p:attrName>ppt_x</p:attrName>
                                        </p:attrNameLst>
                                      </p:cBhvr>
                                      <p:tavLst>
                                        <p:tav tm="0">
                                          <p:val>
                                            <p:strVal val="#ppt_x"/>
                                          </p:val>
                                        </p:tav>
                                        <p:tav tm="100000">
                                          <p:val>
                                            <p:strVal val="#ppt_x"/>
                                          </p:val>
                                        </p:tav>
                                      </p:tavLst>
                                    </p:anim>
                                    <p:anim calcmode="lin" valueType="num">
                                      <p:cBhvr additive="base">
                                        <p:cTn id="18" dur="500" fill="hold"/>
                                        <p:tgtEl>
                                          <p:spTgt spid="7886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nodeType="clickEffect">
                                  <p:stCondLst>
                                    <p:cond delay="0"/>
                                  </p:stCondLst>
                                  <p:childTnLst>
                                    <p:set>
                                      <p:cBhvr>
                                        <p:cTn id="22" dur="1" fill="hold">
                                          <p:stCondLst>
                                            <p:cond delay="0"/>
                                          </p:stCondLst>
                                        </p:cTn>
                                        <p:tgtEl>
                                          <p:spTgt spid="78862">
                                            <p:txEl>
                                              <p:pRg st="0" end="0"/>
                                            </p:txEl>
                                          </p:spTgt>
                                        </p:tgtEl>
                                        <p:attrNameLst>
                                          <p:attrName>style.visibility</p:attrName>
                                        </p:attrNameLst>
                                      </p:cBhvr>
                                      <p:to>
                                        <p:strVal val="visible"/>
                                      </p:to>
                                    </p:set>
                                    <p:anim calcmode="lin" valueType="num">
                                      <p:cBhvr>
                                        <p:cTn id="23" dur="1000" fill="hold"/>
                                        <p:tgtEl>
                                          <p:spTgt spid="78862">
                                            <p:txEl>
                                              <p:pRg st="0" end="0"/>
                                            </p:txEl>
                                          </p:spTgt>
                                        </p:tgtEl>
                                        <p:attrNameLst>
                                          <p:attrName>ppt_w</p:attrName>
                                        </p:attrNameLst>
                                      </p:cBhvr>
                                      <p:tavLst>
                                        <p:tav tm="0">
                                          <p:val>
                                            <p:strVal val="#ppt_w*0.70"/>
                                          </p:val>
                                        </p:tav>
                                        <p:tav tm="100000">
                                          <p:val>
                                            <p:strVal val="#ppt_w"/>
                                          </p:val>
                                        </p:tav>
                                      </p:tavLst>
                                    </p:anim>
                                    <p:anim calcmode="lin" valueType="num">
                                      <p:cBhvr>
                                        <p:cTn id="24" dur="1000" fill="hold"/>
                                        <p:tgtEl>
                                          <p:spTgt spid="78862">
                                            <p:txEl>
                                              <p:pRg st="0" end="0"/>
                                            </p:txEl>
                                          </p:spTgt>
                                        </p:tgtEl>
                                        <p:attrNameLst>
                                          <p:attrName>ppt_h</p:attrName>
                                        </p:attrNameLst>
                                      </p:cBhvr>
                                      <p:tavLst>
                                        <p:tav tm="0">
                                          <p:val>
                                            <p:strVal val="#ppt_h"/>
                                          </p:val>
                                        </p:tav>
                                        <p:tav tm="100000">
                                          <p:val>
                                            <p:strVal val="#ppt_h"/>
                                          </p:val>
                                        </p:tav>
                                      </p:tavLst>
                                    </p:anim>
                                    <p:animEffect transition="in" filter="fade">
                                      <p:cBhvr>
                                        <p:cTn id="25" dur="1000"/>
                                        <p:tgtEl>
                                          <p:spTgt spid="788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9">
            <a:extLst>
              <a:ext uri="{FF2B5EF4-FFF2-40B4-BE49-F238E27FC236}">
                <a16:creationId xmlns:a16="http://schemas.microsoft.com/office/drawing/2014/main" id="{85F51962-40DD-405F-8523-939DEDEEDE90}"/>
              </a:ext>
            </a:extLst>
          </p:cNvPr>
          <p:cNvSpPr>
            <a:spLocks noChangeArrowheads="1"/>
          </p:cNvSpPr>
          <p:nvPr/>
        </p:nvSpPr>
        <p:spPr bwMode="auto">
          <a:xfrm>
            <a:off x="158592" y="1252538"/>
            <a:ext cx="4572000" cy="3046988"/>
          </a:xfrm>
          <a:prstGeom prst="rect">
            <a:avLst/>
          </a:prstGeom>
          <a:solidFill>
            <a:srgbClr val="FFFFCC"/>
          </a:solidFill>
          <a:ln w="9525">
            <a:noFill/>
          </a:ln>
          <a:extLst/>
        </p:spPr>
        <p:txBody>
          <a:bodyPr/>
          <a:lstStyle/>
          <a:p>
            <a:pPr>
              <a:spcBef>
                <a:spcPct val="20000"/>
              </a:spcBef>
            </a:pP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Ánh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sáng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ảnh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hưởng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đến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hình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thái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hoạt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động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sinh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lí</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của</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thực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vật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như</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Quang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hợp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Hô</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hấp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thoát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hơi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nước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của</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cây</a:t>
            </a:r>
            <a:r>
              <a:rPr lang="en-US" altLang="en-US" sz="3200" dirty="0">
                <a:solidFill>
                  <a:srgbClr val="FF0000"/>
                </a:solidFill>
                <a:latin typeface="Times New Roman" panose="02020603050405020304" pitchFamily="18" charset="0"/>
                <a:cs typeface="Times New Roman" panose="02020603050405020304" pitchFamily="18" charset="0"/>
              </a:rPr>
              <a:t>.</a:t>
            </a:r>
          </a:p>
        </p:txBody>
      </p:sp>
      <p:sp>
        <p:nvSpPr>
          <p:cNvPr id="14342" name="Line 11">
            <a:extLst>
              <a:ext uri="{FF2B5EF4-FFF2-40B4-BE49-F238E27FC236}">
                <a16:creationId xmlns:a16="http://schemas.microsoft.com/office/drawing/2014/main" id="{2CF9DDB2-B2C8-4B5E-BC9E-A539626BA8D5}"/>
              </a:ext>
            </a:extLst>
          </p:cNvPr>
          <p:cNvSpPr>
            <a:spLocks noChangeShapeType="1"/>
          </p:cNvSpPr>
          <p:nvPr/>
        </p:nvSpPr>
        <p:spPr bwMode="auto">
          <a:xfrm flipH="1">
            <a:off x="4572000" y="1143000"/>
            <a:ext cx="0" cy="510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1" name="Rectangle 13">
            <a:extLst>
              <a:ext uri="{FF2B5EF4-FFF2-40B4-BE49-F238E27FC236}">
                <a16:creationId xmlns:a16="http://schemas.microsoft.com/office/drawing/2014/main" id="{7D166910-CCAF-409D-B8DC-AFF99607BBBB}"/>
              </a:ext>
            </a:extLst>
          </p:cNvPr>
          <p:cNvSpPr>
            <a:spLocks noChangeArrowheads="1"/>
          </p:cNvSpPr>
          <p:nvPr/>
        </p:nvSpPr>
        <p:spPr bwMode="auto">
          <a:xfrm>
            <a:off x="179512" y="5233128"/>
            <a:ext cx="4468688" cy="830997"/>
          </a:xfrm>
          <a:prstGeom prst="rect">
            <a:avLst/>
          </a:prstGeom>
          <a:noFill/>
          <a:ln w="9525">
            <a:noFill/>
          </a:ln>
          <a:extLst/>
        </p:spPr>
        <p:txBody>
          <a:bodyPr wrap="square">
            <a:spAutoFit/>
          </a:bodyPr>
          <a:lstStyle/>
          <a:p>
            <a:r>
              <a:rPr lang="en-US" altLang="en-US" sz="2400" b="1" dirty="0" err="1">
                <a:solidFill>
                  <a:srgbClr val="FF0000"/>
                </a:solidFill>
                <a:latin typeface="Times New Roman" panose="02020603050405020304" pitchFamily="18" charset="0"/>
                <a:cs typeface="Times New Roman" panose="02020603050405020304" pitchFamily="18" charset="0"/>
              </a:rPr>
              <a:t>Giải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thích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cách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xếp</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lá</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trên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thân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của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cây</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lúa</a:t>
            </a:r>
            <a:r>
              <a:rPr lang="en-US" altLang="en-US" sz="2400" b="1" dirty="0">
                <a:solidFill>
                  <a:srgbClr val="FF0000"/>
                </a:solidFill>
                <a:latin typeface="Times New Roman" panose="02020603050405020304" pitchFamily="18" charset="0"/>
                <a:cs typeface="Times New Roman" panose="02020603050405020304" pitchFamily="18" charset="0"/>
              </a:rPr>
              <a:t>?</a:t>
            </a:r>
          </a:p>
        </p:txBody>
      </p:sp>
      <p:sp>
        <p:nvSpPr>
          <p:cNvPr id="78862" name="Rectangle 14">
            <a:extLst>
              <a:ext uri="{FF2B5EF4-FFF2-40B4-BE49-F238E27FC236}">
                <a16:creationId xmlns:a16="http://schemas.microsoft.com/office/drawing/2014/main" id="{DEB4770A-E106-47BE-A44A-08CFC6F5D60B}"/>
              </a:ext>
            </a:extLst>
          </p:cNvPr>
          <p:cNvSpPr>
            <a:spLocks noChangeArrowheads="1"/>
          </p:cNvSpPr>
          <p:nvPr/>
        </p:nvSpPr>
        <p:spPr bwMode="auto">
          <a:xfrm>
            <a:off x="4572000" y="5232400"/>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smtClean="0"/>
              <a:t>    </a:t>
            </a:r>
            <a:r>
              <a:rPr lang="en-US" altLang="en-US" sz="2800" dirty="0" err="1">
                <a:latin typeface="Arial" panose="020B0604020202020204" pitchFamily="34" charset="0"/>
                <a:cs typeface="Arial" panose="020B0604020202020204" pitchFamily="34" charset="0"/>
              </a:rPr>
              <a:t>Lá</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xếp</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nghiêng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tránh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tia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nắng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chiếu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thẳng</a:t>
            </a:r>
            <a:r>
              <a:rPr lang="en-US" altLang="en-US" sz="2800" dirty="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góc</a:t>
            </a:r>
            <a:endParaRPr lang="en-US" altLang="en-US" sz="2800" dirty="0">
              <a:latin typeface="Arial" panose="020B0604020202020204" pitchFamily="34" charset="0"/>
              <a:cs typeface="Arial" panose="020B0604020202020204" pitchFamily="34" charset="0"/>
            </a:endParaRPr>
          </a:p>
        </p:txBody>
      </p:sp>
      <p:sp>
        <p:nvSpPr>
          <p:cNvPr id="78863" name="Line 15">
            <a:extLst>
              <a:ext uri="{FF2B5EF4-FFF2-40B4-BE49-F238E27FC236}">
                <a16:creationId xmlns:a16="http://schemas.microsoft.com/office/drawing/2014/main" id="{5A2E6663-2BA9-4303-B8A4-9272797AF1A4}"/>
              </a:ext>
            </a:extLst>
          </p:cNvPr>
          <p:cNvSpPr>
            <a:spLocks noChangeShapeType="1"/>
          </p:cNvSpPr>
          <p:nvPr/>
        </p:nvSpPr>
        <p:spPr bwMode="auto">
          <a:xfrm>
            <a:off x="4648200" y="56388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Rectangle 5">
            <a:extLst>
              <a:ext uri="{FF2B5EF4-FFF2-40B4-BE49-F238E27FC236}">
                <a16:creationId xmlns:a16="http://schemas.microsoft.com/office/drawing/2014/main" id="{F455D262-B967-4210-B939-339E229E4E3C}"/>
              </a:ext>
            </a:extLst>
          </p:cNvPr>
          <p:cNvSpPr txBox="1">
            <a:spLocks noChangeArrowheads="1"/>
          </p:cNvSpPr>
          <p:nvPr/>
        </p:nvSpPr>
        <p:spPr>
          <a:xfrm>
            <a:off x="179512" y="116632"/>
            <a:ext cx="8418462" cy="63368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buFontTx/>
              <a:buNone/>
            </a:pPr>
            <a:r>
              <a:rPr lang="en-US" altLang="en-US" sz="2800" b="1" kern="0" dirty="0" smtClean="0">
                <a:solidFill>
                  <a:srgbClr val="0000CC"/>
                </a:solidFill>
                <a:latin typeface="Times New Roman" panose="02020603050405020304" pitchFamily="18" charset="0"/>
                <a:cs typeface="Times New Roman" panose="02020603050405020304" pitchFamily="18" charset="0"/>
              </a:rPr>
              <a:t>I.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Ảnh</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hưởng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của</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ánh</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sáng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lên</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đời</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sống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thực</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vật</a:t>
            </a:r>
            <a:endParaRPr lang="en-US" altLang="en-US" sz="2800" b="1" kern="0" dirty="0">
              <a:solidFill>
                <a:srgbClr val="0000CC"/>
              </a:solidFill>
              <a:latin typeface="Times New Roman" panose="02020603050405020304" pitchFamily="18" charset="0"/>
              <a:cs typeface="Times New Roman" panose="02020603050405020304" pitchFamily="18" charset="0"/>
            </a:endParaRPr>
          </a:p>
        </p:txBody>
      </p:sp>
      <p:pic>
        <p:nvPicPr>
          <p:cNvPr id="10" name="Picture 11" descr="caylua_anbinh2">
            <a:extLst>
              <a:ext uri="{FF2B5EF4-FFF2-40B4-BE49-F238E27FC236}">
                <a16:creationId xmlns:a16="http://schemas.microsoft.com/office/drawing/2014/main" id="{8317BCE7-05ED-4AB6-B1D2-9065A6BD7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19200"/>
            <a:ext cx="4495800" cy="328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3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1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8861">
                                            <p:txEl>
                                              <p:pRg st="0" end="0"/>
                                            </p:txEl>
                                          </p:spTgt>
                                        </p:tgtEl>
                                        <p:attrNameLst>
                                          <p:attrName>style.visibility</p:attrName>
                                        </p:attrNameLst>
                                      </p:cBhvr>
                                      <p:to>
                                        <p:strVal val="visible"/>
                                      </p:to>
                                    </p:set>
                                    <p:animEffect transition="in" filter="strips(downLeft)">
                                      <p:cBhvr>
                                        <p:cTn id="12" dur="500"/>
                                        <p:tgtEl>
                                          <p:spTgt spid="7886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8863"/>
                                        </p:tgtEl>
                                        <p:attrNameLst>
                                          <p:attrName>style.visibility</p:attrName>
                                        </p:attrNameLst>
                                      </p:cBhvr>
                                      <p:to>
                                        <p:strVal val="visible"/>
                                      </p:to>
                                    </p:set>
                                    <p:anim calcmode="lin" valueType="num">
                                      <p:cBhvr additive="base">
                                        <p:cTn id="17" dur="500" fill="hold"/>
                                        <p:tgtEl>
                                          <p:spTgt spid="78863"/>
                                        </p:tgtEl>
                                        <p:attrNameLst>
                                          <p:attrName>ppt_x</p:attrName>
                                        </p:attrNameLst>
                                      </p:cBhvr>
                                      <p:tavLst>
                                        <p:tav tm="0">
                                          <p:val>
                                            <p:strVal val="#ppt_x"/>
                                          </p:val>
                                        </p:tav>
                                        <p:tav tm="100000">
                                          <p:val>
                                            <p:strVal val="#ppt_x"/>
                                          </p:val>
                                        </p:tav>
                                      </p:tavLst>
                                    </p:anim>
                                    <p:anim calcmode="lin" valueType="num">
                                      <p:cBhvr additive="base">
                                        <p:cTn id="18" dur="500" fill="hold"/>
                                        <p:tgtEl>
                                          <p:spTgt spid="7886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78862">
                                            <p:txEl>
                                              <p:pRg st="0" end="0"/>
                                            </p:txEl>
                                          </p:spTgt>
                                        </p:tgtEl>
                                        <p:attrNameLst>
                                          <p:attrName>style.visibility</p:attrName>
                                        </p:attrNameLst>
                                      </p:cBhvr>
                                      <p:to>
                                        <p:strVal val="visible"/>
                                      </p:to>
                                    </p:set>
                                    <p:anim calcmode="lin" valueType="num">
                                      <p:cBhvr>
                                        <p:cTn id="23" dur="1000" fill="hold"/>
                                        <p:tgtEl>
                                          <p:spTgt spid="78862">
                                            <p:txEl>
                                              <p:pRg st="0" end="0"/>
                                            </p:txEl>
                                          </p:spTgt>
                                        </p:tgtEl>
                                        <p:attrNameLst>
                                          <p:attrName>ppt_w</p:attrName>
                                        </p:attrNameLst>
                                      </p:cBhvr>
                                      <p:tavLst>
                                        <p:tav tm="0">
                                          <p:val>
                                            <p:strVal val="#ppt_w*0.70"/>
                                          </p:val>
                                        </p:tav>
                                        <p:tav tm="100000">
                                          <p:val>
                                            <p:strVal val="#ppt_w"/>
                                          </p:val>
                                        </p:tav>
                                      </p:tavLst>
                                    </p:anim>
                                    <p:anim calcmode="lin" valueType="num">
                                      <p:cBhvr>
                                        <p:cTn id="24" dur="1000" fill="hold"/>
                                        <p:tgtEl>
                                          <p:spTgt spid="78862">
                                            <p:txEl>
                                              <p:pRg st="0" end="0"/>
                                            </p:txEl>
                                          </p:spTgt>
                                        </p:tgtEl>
                                        <p:attrNameLst>
                                          <p:attrName>ppt_h</p:attrName>
                                        </p:attrNameLst>
                                      </p:cBhvr>
                                      <p:tavLst>
                                        <p:tav tm="0">
                                          <p:val>
                                            <p:strVal val="#ppt_h"/>
                                          </p:val>
                                        </p:tav>
                                        <p:tav tm="100000">
                                          <p:val>
                                            <p:strVal val="#ppt_h"/>
                                          </p:val>
                                        </p:tav>
                                      </p:tavLst>
                                    </p:anim>
                                    <p:animEffect transition="in" filter="fade">
                                      <p:cBhvr>
                                        <p:cTn id="25" dur="1000"/>
                                        <p:tgtEl>
                                          <p:spTgt spid="788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52882059vq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1275" y="304800"/>
            <a:ext cx="3465513"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11" descr="caylua_anbinh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75" y="142875"/>
            <a:ext cx="358775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485775" y="3808687"/>
            <a:ext cx="8324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err="1">
                <a:solidFill>
                  <a:srgbClr val="FF0000"/>
                </a:solidFill>
                <a:latin typeface="Times New Roman" panose="02020603050405020304" pitchFamily="18" charset="0"/>
              </a:rPr>
              <a:t>Nhận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xét</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về</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cách</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xếp</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lá</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của</a:t>
            </a:r>
            <a:r>
              <a:rPr lang="en-US" altLang="en-US" sz="2800" b="1" dirty="0">
                <a:solidFill>
                  <a:srgbClr val="FF0000"/>
                </a:solidFill>
                <a:latin typeface="Times New Roman" panose="02020603050405020304" pitchFamily="18" charset="0"/>
              </a:rPr>
              <a:t> 2 </a:t>
            </a:r>
            <a:r>
              <a:rPr lang="en-US" altLang="en-US" sz="2800" b="1" dirty="0" err="1">
                <a:solidFill>
                  <a:srgbClr val="FF0000"/>
                </a:solidFill>
                <a:latin typeface="Times New Roman" panose="02020603050405020304" pitchFamily="18" charset="0"/>
              </a:rPr>
              <a:t>cây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trên</a:t>
            </a:r>
            <a:r>
              <a:rPr lang="en-US" altLang="en-US" sz="2800" b="1" dirty="0">
                <a:solidFill>
                  <a:srgbClr val="FF0000"/>
                </a:solidFill>
                <a:latin typeface="Times New Roman" panose="02020603050405020304" pitchFamily="18" charset="0"/>
              </a:rPr>
              <a:t>?</a:t>
            </a:r>
          </a:p>
        </p:txBody>
      </p:sp>
      <p:sp>
        <p:nvSpPr>
          <p:cNvPr id="21509" name="TextBox 5"/>
          <p:cNvSpPr txBox="1">
            <a:spLocks noChangeArrowheads="1"/>
          </p:cNvSpPr>
          <p:nvPr/>
        </p:nvSpPr>
        <p:spPr bwMode="auto">
          <a:xfrm flipH="1">
            <a:off x="4999038" y="3324225"/>
            <a:ext cx="4616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rPr>
              <a:t>Cây lá lốt trong bóng râm</a:t>
            </a:r>
          </a:p>
        </p:txBody>
      </p:sp>
      <p:sp>
        <p:nvSpPr>
          <p:cNvPr id="21510" name="TextBox 6"/>
          <p:cNvSpPr txBox="1">
            <a:spLocks noChangeArrowheads="1"/>
          </p:cNvSpPr>
          <p:nvPr/>
        </p:nvSpPr>
        <p:spPr bwMode="auto">
          <a:xfrm flipH="1">
            <a:off x="434975" y="3321050"/>
            <a:ext cx="4614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rPr>
              <a:t>Cây lúa nơi quang đãng</a:t>
            </a:r>
          </a:p>
        </p:txBody>
      </p:sp>
      <p:cxnSp>
        <p:nvCxnSpPr>
          <p:cNvPr id="9" name="Straight Connector 8"/>
          <p:cNvCxnSpPr>
            <a:cxnSpLocks/>
          </p:cNvCxnSpPr>
          <p:nvPr/>
        </p:nvCxnSpPr>
        <p:spPr>
          <a:xfrm>
            <a:off x="4499992" y="4293096"/>
            <a:ext cx="20104" cy="842937"/>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a:spLocks noChangeArrowheads="1"/>
          </p:cNvSpPr>
          <p:nvPr/>
        </p:nvSpPr>
        <p:spPr bwMode="auto">
          <a:xfrm>
            <a:off x="4673155" y="4221088"/>
            <a:ext cx="43416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err="1">
                <a:latin typeface="Times New Roman" panose="02020603050405020304" pitchFamily="18" charset="0"/>
              </a:rPr>
              <a:t>Lá</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xếp</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ngang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để</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nhận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được</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nhiều</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ánh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sáng</a:t>
            </a:r>
            <a:r>
              <a:rPr lang="en-US" altLang="en-US" sz="2800" b="1" dirty="0">
                <a:latin typeface="Times New Roman" panose="02020603050405020304" pitchFamily="18" charset="0"/>
              </a:rPr>
              <a:t>.</a:t>
            </a:r>
          </a:p>
        </p:txBody>
      </p:sp>
      <p:sp>
        <p:nvSpPr>
          <p:cNvPr id="17" name="TextBox 16"/>
          <p:cNvSpPr txBox="1">
            <a:spLocks noChangeArrowheads="1"/>
          </p:cNvSpPr>
          <p:nvPr/>
        </p:nvSpPr>
        <p:spPr bwMode="auto">
          <a:xfrm>
            <a:off x="743770" y="4278238"/>
            <a:ext cx="418827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err="1">
                <a:latin typeface="Times New Roman" panose="02020603050405020304" pitchFamily="18" charset="0"/>
              </a:rPr>
              <a:t>Lá</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xếp</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nghiêng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tránh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nắng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chiếu</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thẳng</a:t>
            </a:r>
            <a:endParaRPr lang="en-US" altLang="en-US" sz="2800" b="1" dirty="0">
              <a:latin typeface="Times New Roman" panose="02020603050405020304" pitchFamily="18" charset="0"/>
            </a:endParaRPr>
          </a:p>
        </p:txBody>
      </p:sp>
      <p:sp>
        <p:nvSpPr>
          <p:cNvPr id="13" name="TextBox 12"/>
          <p:cNvSpPr txBox="1">
            <a:spLocks noChangeArrowheads="1"/>
          </p:cNvSpPr>
          <p:nvPr/>
        </p:nvSpPr>
        <p:spPr bwMode="auto">
          <a:xfrm>
            <a:off x="165100" y="5289475"/>
            <a:ext cx="896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eaLnBrk="1" hangingPunct="1">
              <a:buFontTx/>
              <a:defRPr sz="2800" b="1">
                <a:solidFill>
                  <a:srgbClr val="FF0000"/>
                </a:solidFill>
                <a:latin typeface="Times New Roman" panose="02020603050405020304" pitchFamily="18" charset="0"/>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a:spcBef>
                <a:spcPct val="20000"/>
              </a:spcBef>
              <a:buChar char="»"/>
              <a:defRPr sz="2000"/>
            </a:lvl6pPr>
            <a:lvl7pPr marL="2971800" indent="-228600">
              <a:spcBef>
                <a:spcPct val="20000"/>
              </a:spcBef>
              <a:buChar char="»"/>
              <a:defRPr sz="2000"/>
            </a:lvl7pPr>
            <a:lvl8pPr marL="3429000" indent="-228600">
              <a:spcBef>
                <a:spcPct val="20000"/>
              </a:spcBef>
              <a:buChar char="»"/>
              <a:defRPr sz="2000"/>
            </a:lvl8pPr>
            <a:lvl9pPr marL="3886200" indent="-228600">
              <a:spcBef>
                <a:spcPct val="20000"/>
              </a:spcBef>
              <a:buChar char="»"/>
              <a:defRPr sz="2000"/>
            </a:lvl9pPr>
          </a:lstStyle>
          <a:p>
            <a:r>
              <a:rPr lang="en-US" altLang="en-US" dirty="0" err="1"/>
              <a:t>Vậy</a:t>
            </a:r>
            <a:r>
              <a:rPr lang="en-US" altLang="en-US" dirty="0"/>
              <a:t> </a:t>
            </a:r>
            <a:r>
              <a:rPr lang="en-US" altLang="en-US" dirty="0" err="1"/>
              <a:t>sự</a:t>
            </a:r>
            <a:r>
              <a:rPr lang="en-US" altLang="en-US" dirty="0"/>
              <a:t> </a:t>
            </a:r>
            <a:r>
              <a:rPr lang="en-US" altLang="en-US" dirty="0" err="1"/>
              <a:t>khác</a:t>
            </a:r>
            <a:r>
              <a:rPr lang="en-US" altLang="en-US" dirty="0"/>
              <a:t> </a:t>
            </a:r>
            <a:r>
              <a:rPr lang="en-US" altLang="en-US" dirty="0" err="1"/>
              <a:t>nhau</a:t>
            </a:r>
            <a:r>
              <a:rPr lang="en-US" altLang="en-US" dirty="0"/>
              <a:t> </a:t>
            </a:r>
            <a:r>
              <a:rPr lang="en-US" altLang="en-US" dirty="0" err="1"/>
              <a:t>giữa</a:t>
            </a:r>
            <a:r>
              <a:rPr lang="en-US" altLang="en-US" dirty="0"/>
              <a:t> </a:t>
            </a:r>
            <a:r>
              <a:rPr lang="en-US" altLang="en-US" dirty="0" err="1"/>
              <a:t>hai</a:t>
            </a:r>
            <a:r>
              <a:rPr lang="en-US" altLang="en-US" dirty="0"/>
              <a:t> </a:t>
            </a:r>
            <a:r>
              <a:rPr lang="en-US" altLang="en-US" dirty="0" err="1"/>
              <a:t>cách</a:t>
            </a:r>
            <a:r>
              <a:rPr lang="en-US" altLang="en-US" dirty="0"/>
              <a:t> </a:t>
            </a:r>
            <a:r>
              <a:rPr lang="en-US" altLang="en-US" dirty="0" err="1"/>
              <a:t>xếp</a:t>
            </a:r>
            <a:r>
              <a:rPr lang="en-US" altLang="en-US" dirty="0"/>
              <a:t> </a:t>
            </a:r>
            <a:r>
              <a:rPr lang="en-US" altLang="en-US" dirty="0" err="1"/>
              <a:t>lá</a:t>
            </a:r>
            <a:r>
              <a:rPr lang="en-US" altLang="en-US" dirty="0"/>
              <a:t> </a:t>
            </a:r>
            <a:r>
              <a:rPr lang="en-US" altLang="en-US" dirty="0" err="1"/>
              <a:t>có</a:t>
            </a:r>
            <a:r>
              <a:rPr lang="en-US" altLang="en-US" dirty="0"/>
              <a:t> ý </a:t>
            </a:r>
            <a:r>
              <a:rPr lang="en-US" altLang="en-US" dirty="0" err="1"/>
              <a:t>nghĩa</a:t>
            </a:r>
            <a:r>
              <a:rPr lang="en-US" altLang="en-US" dirty="0"/>
              <a:t> </a:t>
            </a:r>
            <a:r>
              <a:rPr lang="en-US" altLang="en-US" dirty="0" err="1"/>
              <a:t>gì</a:t>
            </a:r>
            <a:r>
              <a:rPr lang="en-US" altLang="en-US" dirty="0"/>
              <a:t>?</a:t>
            </a:r>
          </a:p>
        </p:txBody>
      </p:sp>
      <p:sp>
        <p:nvSpPr>
          <p:cNvPr id="14" name="TextBox 13"/>
          <p:cNvSpPr txBox="1">
            <a:spLocks noChangeArrowheads="1"/>
          </p:cNvSpPr>
          <p:nvPr/>
        </p:nvSpPr>
        <p:spPr bwMode="auto">
          <a:xfrm>
            <a:off x="9525" y="5812695"/>
            <a:ext cx="9134475" cy="584775"/>
          </a:xfrm>
          <a:prstGeom prst="rect">
            <a:avLst/>
          </a:prstGeom>
          <a:solidFill>
            <a:srgbClr val="FFFFCC"/>
          </a:solidFill>
          <a:ln w="9525">
            <a:noFill/>
          </a:ln>
        </p:spPr>
        <p:txBody>
          <a:bodyPr/>
          <a:lstStyle>
            <a:defPPr>
              <a:defRPr lang="en-US"/>
            </a:defPPr>
            <a:lvl1pPr>
              <a:spcBef>
                <a:spcPct val="20000"/>
              </a:spcBef>
              <a:defRPr sz="3200">
                <a:solidFill>
                  <a:srgbClr val="FF0000"/>
                </a:solidFill>
                <a:latin typeface="Times New Roman" panose="02020603050405020304" pitchFamily="18" charset="0"/>
                <a:cs typeface="Times New Roman" panose="02020603050405020304" pitchFamily="18" charset="0"/>
              </a:defRPr>
            </a:lvl1pPr>
          </a:lstStyle>
          <a:p>
            <a:r>
              <a:rPr lang="en-US" altLang="en-US" dirty="0"/>
              <a:t>=&gt; </a:t>
            </a:r>
            <a:r>
              <a:rPr lang="en-US" altLang="en-US" dirty="0" err="1"/>
              <a:t>Giúp</a:t>
            </a:r>
            <a:r>
              <a:rPr lang="en-US" altLang="en-US" dirty="0"/>
              <a:t> </a:t>
            </a:r>
            <a:r>
              <a:rPr lang="en-US" altLang="en-US" dirty="0" err="1"/>
              <a:t>thực</a:t>
            </a:r>
            <a:r>
              <a:rPr lang="en-US" altLang="en-US" dirty="0"/>
              <a:t> </a:t>
            </a:r>
            <a:r>
              <a:rPr lang="en-US" altLang="en-US" dirty="0" err="1"/>
              <a:t>vật</a:t>
            </a:r>
            <a:r>
              <a:rPr lang="en-US" altLang="en-US" dirty="0"/>
              <a:t> </a:t>
            </a:r>
            <a:r>
              <a:rPr lang="en-US" altLang="en-US" dirty="0" err="1"/>
              <a:t>thích</a:t>
            </a:r>
            <a:r>
              <a:rPr lang="en-US" altLang="en-US" dirty="0"/>
              <a:t> </a:t>
            </a:r>
            <a:r>
              <a:rPr lang="en-US" altLang="en-US" dirty="0" err="1"/>
              <a:t>nghi</a:t>
            </a:r>
            <a:r>
              <a:rPr lang="en-US" altLang="en-US" dirty="0"/>
              <a:t> </a:t>
            </a:r>
            <a:r>
              <a:rPr lang="en-US" altLang="en-US" dirty="0" err="1"/>
              <a:t>với</a:t>
            </a:r>
            <a:r>
              <a:rPr lang="en-US" altLang="en-US" dirty="0"/>
              <a:t> </a:t>
            </a:r>
            <a:r>
              <a:rPr lang="en-US" altLang="en-US" dirty="0" err="1"/>
              <a:t>môi</a:t>
            </a:r>
            <a:r>
              <a:rPr lang="en-US" altLang="en-US" dirty="0"/>
              <a:t> </a:t>
            </a:r>
            <a:r>
              <a:rPr lang="en-US" altLang="en-US" dirty="0" err="1"/>
              <a:t>trường</a:t>
            </a:r>
            <a:r>
              <a:rPr lang="en-US" altLang="en-US" dirty="0"/>
              <a:t> </a:t>
            </a:r>
            <a:r>
              <a:rPr lang="en-US" altLang="en-US" dirty="0" err="1"/>
              <a:t>sống</a:t>
            </a:r>
            <a:endParaRPr lang="en-US" altLang="en-US" dirty="0"/>
          </a:p>
        </p:txBody>
      </p:sp>
    </p:spTree>
    <p:custDataLst>
      <p:tags r:id="rId1"/>
    </p:custDataLst>
    <p:extLst>
      <p:ext uri="{BB962C8B-B14F-4D97-AF65-F5344CB8AC3E}">
        <p14:creationId xmlns:p14="http://schemas.microsoft.com/office/powerpoint/2010/main" val="1105384581"/>
      </p:ext>
    </p:extLst>
  </p:cSld>
  <p:clrMapOvr>
    <a:masterClrMapping/>
  </p:clrMapOvr>
  <p:transition spd="slow" advTm="43277">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xit" presetSubtype="12" fill="hold" grpId="1" nodeType="clickEffect">
                                  <p:stCondLst>
                                    <p:cond delay="0"/>
                                  </p:stCondLst>
                                  <p:childTnLst>
                                    <p:animEffect transition="out" filter="strips(downLeft)">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8" presetClass="exit" presetSubtype="12" fill="hold" grpId="1" nodeType="clickEffect">
                                  <p:stCondLst>
                                    <p:cond delay="0"/>
                                  </p:stCondLst>
                                  <p:childTnLst>
                                    <p:animEffect transition="out" filter="strips(downLeft)">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2" grpId="0"/>
      <p:bldP spid="17" grpId="0"/>
      <p:bldP spid="13" grpId="0"/>
      <p:bldP spid="13" grpId="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3&quot;/&gt;&lt;/object&gt;&lt;object type=&quot;3&quot; unique_id=&quot;10005&quot;&gt;&lt;property id=&quot;20148&quot; value=&quot;5&quot;/&gt;&lt;property id=&quot;20300&quot; value=&quot;Slide 2&quot;/&gt;&lt;property id=&quot;20307&quot; value=&quot;256&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7&quot;/&gt;&lt;/object&gt;&lt;object type=&quot;3&quot; unique_id=&quot;10008&quot;&gt;&lt;property id=&quot;20148&quot; value=&quot;5&quot;/&gt;&lt;property id=&quot;20300&quot; value=&quot;Slide 7&quot;/&gt;&lt;property id=&quot;20307&quot; value=&quot;266&quot;/&gt;&lt;/object&gt;&lt;object type=&quot;3&quot; unique_id=&quot;10009&quot;&gt;&lt;property id=&quot;20148&quot; value=&quot;5&quot;/&gt;&lt;property id=&quot;20300&quot; value=&quot;Slide 6&quot;/&gt;&lt;property id=&quot;20307&quot; value=&quot;259&quot;/&gt;&lt;/object&gt;&lt;object type=&quot;3&quot; unique_id=&quot;10010&quot;&gt;&lt;property id=&quot;20148&quot; value=&quot;5&quot;/&gt;&lt;property id=&quot;20300&quot; value=&quot;Slide 10&quot;/&gt;&lt;property id=&quot;20307&quot; value=&quot;262&quot;/&gt;&lt;/object&gt;&lt;object type=&quot;3&quot; unique_id=&quot;10012&quot;&gt;&lt;property id=&quot;20148&quot; value=&quot;5&quot;/&gt;&lt;property id=&quot;20300&quot; value=&quot;Slide 8&quot;/&gt;&lt;property id=&quot;20307&quot; value=&quot;267&quot;/&gt;&lt;/object&gt;&lt;object type=&quot;3&quot; unique_id=&quot;10013&quot;&gt;&lt;property id=&quot;20148&quot; value=&quot;5&quot;/&gt;&lt;property id=&quot;20300&quot; value=&quot;Slide 9&quot;/&gt;&lt;property id=&quot;20307&quot; value=&quot;261&quot;/&gt;&lt;/object&gt;&lt;object type=&quot;3&quot; unique_id=&quot;10014&quot;&gt;&lt;property id=&quot;20148&quot; value=&quot;5&quot;/&gt;&lt;property id=&quot;20300&quot; value=&quot;Slide 11&quot;/&gt;&lt;property id=&quot;20307&quot; value=&quot;264&quot;/&gt;&lt;/object&gt;&lt;object type=&quot;3&quot; unique_id=&quot;10015&quot;&gt;&lt;property id=&quot;20148&quot; value=&quot;5&quot;/&gt;&lt;property id=&quot;20300&quot; value=&quot;Slide 12&quot;/&gt;&lt;property id=&quot;20307&quot; value=&quot;269&quot;/&gt;&lt;/object&gt;&lt;object type=&quot;3&quot; unique_id=&quot;10016&quot;&gt;&lt;property id=&quot;20148&quot; value=&quot;5&quot;/&gt;&lt;property id=&quot;20300&quot; value=&quot;Slide 13&quot;/&gt;&lt;property id=&quot;20307&quot; value=&quot;271&quot;/&gt;&lt;/object&gt;&lt;object type=&quot;3&quot; unique_id=&quot;10017&quot;&gt;&lt;property id=&quot;20148&quot; value=&quot;5&quot;/&gt;&lt;property id=&quot;20300&quot; value=&quot;Slide 15&quot;/&gt;&lt;property id=&quot;20307&quot; value=&quot;270&quot;/&gt;&lt;/object&gt;&lt;object type=&quot;3&quot; unique_id=&quot;10018&quot;&gt;&lt;property id=&quot;20148&quot; value=&quot;5&quot;/&gt;&lt;property id=&quot;20300&quot; value=&quot;Slide 16&quot;/&gt;&lt;property id=&quot;20307&quot; value=&quot;268&quot;/&gt;&lt;/object&gt;&lt;object type=&quot;3&quot; unique_id=&quot;10019&quot;&gt;&lt;property id=&quot;20148&quot; value=&quot;5&quot;/&gt;&lt;property id=&quot;20300&quot; value=&quot;Slide 17&quot;/&gt;&lt;property id=&quot;20307&quot; value=&quot;272&quot;/&gt;&lt;/object&gt;&lt;object type=&quot;3&quot; unique_id=&quot;10020&quot;&gt;&lt;property id=&quot;20148&quot; value=&quot;5&quot;/&gt;&lt;property id=&quot;20300&quot; value=&quot;Slide 18&quot;/&gt;&lt;property id=&quot;20307&quot; value=&quot;265&quot;/&gt;&lt;/object&gt;&lt;object type=&quot;3&quot; unique_id=&quot;10021&quot;&gt;&lt;property id=&quot;20148&quot; value=&quot;5&quot;/&gt;&lt;property id=&quot;20300&quot; value=&quot;Slide 19&quot;/&gt;&lt;property id=&quot;20307&quot; value=&quot;275&quot;/&gt;&lt;/object&gt;&lt;object type=&quot;3&quot; unique_id=&quot;10022&quot;&gt;&lt;property id=&quot;20148&quot; value=&quot;5&quot;/&gt;&lt;property id=&quot;20300&quot; value=&quot;Slide 21&quot;/&gt;&lt;property id=&quot;20307&quot; value=&quot;273&quot;/&gt;&lt;/object&gt;&lt;object type=&quot;3&quot; unique_id=&quot;10023&quot;&gt;&lt;property id=&quot;20148&quot; value=&quot;5&quot;/&gt;&lt;property id=&quot;20300&quot; value=&quot;Slide 20&quot;/&gt;&lt;property id=&quot;20307&quot; value=&quot;276&quot;/&gt;&lt;/object&gt;&lt;object type=&quot;3&quot; unique_id=&quot;10024&quot;&gt;&lt;property id=&quot;20148&quot; value=&quot;5&quot;/&gt;&lt;property id=&quot;20300&quot; value=&quot;Slide 22&quot;/&gt;&lt;property id=&quot;20307&quot; value=&quot;278&quot;/&gt;&lt;/object&gt;&lt;object type=&quot;3&quot; unique_id=&quot;10025&quot;&gt;&lt;property id=&quot;20148&quot; value=&quot;5&quot;/&gt;&lt;property id=&quot;20300&quot; value=&quot;Slide 23&quot;/&gt;&lt;property id=&quot;20307&quot; value=&quot;277&quot;/&gt;&lt;/object&gt;&lt;object type=&quot;3&quot; unique_id=&quot;10026&quot;&gt;&lt;property id=&quot;20148&quot; value=&quot;5&quot;/&gt;&lt;property id=&quot;20300&quot; value=&quot;Slide 24&quot;/&gt;&lt;property id=&quot;20307&quot; value=&quot;279&quot;/&gt;&lt;/object&gt;&lt;object type=&quot;3&quot; unique_id=&quot;10027&quot;&gt;&lt;property id=&quot;20148&quot; value=&quot;5&quot;/&gt;&lt;property id=&quot;20300&quot; value=&quot;Slide 25&quot;/&gt;&lt;property id=&quot;20307&quot; value=&quot;280&quot;/&gt;&lt;/object&gt;&lt;object type=&quot;3&quot; unique_id=&quot;10028&quot;&gt;&lt;property id=&quot;20148&quot; value=&quot;5&quot;/&gt;&lt;property id=&quot;20300&quot; value=&quot;Slide 27&quot;/&gt;&lt;property id=&quot;20307&quot; value=&quot;281&quot;/&gt;&lt;/object&gt;&lt;object type=&quot;3&quot; unique_id=&quot;10029&quot;&gt;&lt;property id=&quot;20148&quot; value=&quot;5&quot;/&gt;&lt;property id=&quot;20300&quot; value=&quot;Slide 28&quot;/&gt;&lt;property id=&quot;20307&quot; value=&quot;289&quot;/&gt;&lt;/object&gt;&lt;object type=&quot;3&quot; unique_id=&quot;10030&quot;&gt;&lt;property id=&quot;20148&quot; value=&quot;5&quot;/&gt;&lt;property id=&quot;20300&quot; value=&quot;Slide 29&quot;/&gt;&lt;property id=&quot;20307&quot; value=&quot;282&quot;/&gt;&lt;/object&gt;&lt;object type=&quot;3&quot; unique_id=&quot;10031&quot;&gt;&lt;property id=&quot;20148&quot; value=&quot;5&quot;/&gt;&lt;property id=&quot;20300&quot; value=&quot;Slide 30&quot;/&gt;&lt;property id=&quot;20307&quot; value=&quot;285&quot;/&gt;&lt;/object&gt;&lt;object type=&quot;3&quot; unique_id=&quot;10032&quot;&gt;&lt;property id=&quot;20148&quot; value=&quot;5&quot;/&gt;&lt;property id=&quot;20300&quot; value=&quot;Slide 31&quot;/&gt;&lt;property id=&quot;20307&quot; value=&quot;286&quot;/&gt;&lt;/object&gt;&lt;object type=&quot;3&quot; unique_id=&quot;10033&quot;&gt;&lt;property id=&quot;20148&quot; value=&quot;5&quot;/&gt;&lt;property id=&quot;20300&quot; value=&quot;Slide 33&quot;/&gt;&lt;property id=&quot;20307&quot; value=&quot;283&quot;/&gt;&lt;/object&gt;&lt;object type=&quot;3&quot; unique_id=&quot;10034&quot;&gt;&lt;property id=&quot;20148&quot; value=&quot;5&quot;/&gt;&lt;property id=&quot;20300&quot; value=&quot;Slide 34&quot;/&gt;&lt;property id=&quot;20307&quot; value=&quot;284&quot;/&gt;&lt;/object&gt;&lt;object type=&quot;3&quot; unique_id=&quot;10035&quot;&gt;&lt;property id=&quot;20148&quot; value=&quot;5&quot;/&gt;&lt;property id=&quot;20300&quot; value=&quot;Slide 35&quot;/&gt;&lt;property id=&quot;20307&quot; value=&quot;288&quot;/&gt;&lt;/object&gt;&lt;object type=&quot;3&quot; unique_id=&quot;10036&quot;&gt;&lt;property id=&quot;20148&quot; value=&quot;5&quot;/&gt;&lt;property id=&quot;20300&quot; value=&quot;Slide 36&quot;/&gt;&lt;property id=&quot;20307&quot; value=&quot;287&quot;/&gt;&lt;/object&gt;&lt;object type=&quot;3&quot; unique_id=&quot;10982&quot;&gt;&lt;property id=&quot;20148&quot; value=&quot;5&quot;/&gt;&lt;property id=&quot;20300&quot; value=&quot;Slide 14&quot;/&gt;&lt;property id=&quot;20307&quot; value=&quot;290&quot;/&gt;&lt;/object&gt;&lt;object type=&quot;3&quot; unique_id=&quot;10983&quot;&gt;&lt;property id=&quot;20148&quot; value=&quot;5&quot;/&gt;&lt;property id=&quot;20300&quot; value=&quot;Slide 26&quot;/&gt;&lt;property id=&quot;20307&quot; value=&quot;291&quot;/&gt;&lt;/object&gt;&lt;object type=&quot;3&quot; unique_id=&quot;11169&quot;&gt;&lt;property id=&quot;20148&quot; value=&quot;5&quot;/&gt;&lt;property id=&quot;20300&quot; value=&quot;Slide 32&quot;/&gt;&lt;property id=&quot;20307&quot; value=&quot;292&quot;/&gt;&lt;/object&gt;&lt;object type=&quot;3&quot; unique_id=&quot;11208&quot;&gt;&lt;property id=&quot;20148&quot; value=&quot;5&quot;/&gt;&lt;property id=&quot;20300&quot; value=&quot;Slide 5&quot;/&gt;&lt;property id=&quot;20307&quot; value=&quot;293&quot;/&gt;&lt;/objec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TIMING" val="|7"/>
</p:tagLst>
</file>

<file path=ppt/tags/tag3.xml><?xml version="1.0" encoding="utf-8"?>
<p:tagLst xmlns:a="http://schemas.openxmlformats.org/drawingml/2006/main" xmlns:r="http://schemas.openxmlformats.org/officeDocument/2006/relationships" xmlns:p="http://schemas.openxmlformats.org/presentationml/2006/main">
  <p:tag name="TIMING" val="|6.5|11.8|3.2|3.8|4.3|3.6|5"/>
</p:tagLst>
</file>

<file path=ppt/tags/tag4.xml><?xml version="1.0" encoding="utf-8"?>
<p:tagLst xmlns:a="http://schemas.openxmlformats.org/drawingml/2006/main" xmlns:r="http://schemas.openxmlformats.org/officeDocument/2006/relationships" xmlns:p="http://schemas.openxmlformats.org/presentationml/2006/main">
  <p:tag name="TIMING" val="|0.8|1.2|2|10.2|8.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1415</Words>
  <Application>Microsoft Office PowerPoint</Application>
  <PresentationFormat>On-screen Show (4:3)</PresentationFormat>
  <Paragraphs>147</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.VnArabia</vt:lpstr>
      <vt:lpstr>Arial</vt:lpstr>
      <vt:lpstr>Calibri</vt:lpstr>
      <vt:lpstr>Times New Roman</vt:lpstr>
      <vt:lpstr>VNI-Times</vt:lpstr>
      <vt:lpstr>Wingdings</vt:lpstr>
      <vt:lpstr>Default Design</vt:lpstr>
      <vt:lpstr>Bài 42:  ẢNH HƯỞNG CỦA  ÁNH SÁNG LÊN  ĐỜI SỐNG SINH VẬT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256</cp:revision>
  <dcterms:created xsi:type="dcterms:W3CDTF">2020-04-02T08:23:00Z</dcterms:created>
  <dcterms:modified xsi:type="dcterms:W3CDTF">2023-02-24T13:58:56Z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1033-11.2.0.9031</vt:lpwstr>
  </property>
</Properties>
</file>